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7" r:id="rId3"/>
    <p:sldId id="357" r:id="rId4"/>
    <p:sldId id="349" r:id="rId5"/>
    <p:sldId id="348" r:id="rId6"/>
    <p:sldId id="353" r:id="rId7"/>
    <p:sldId id="345" r:id="rId8"/>
    <p:sldId id="347" r:id="rId9"/>
    <p:sldId id="356" r:id="rId10"/>
    <p:sldId id="363" r:id="rId11"/>
    <p:sldId id="369" r:id="rId12"/>
    <p:sldId id="370" r:id="rId13"/>
    <p:sldId id="371" r:id="rId14"/>
    <p:sldId id="372" r:id="rId15"/>
    <p:sldId id="373" r:id="rId16"/>
    <p:sldId id="344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153" userDrawn="1">
          <p15:clr>
            <a:srgbClr val="A4A3A4"/>
          </p15:clr>
        </p15:guide>
        <p15:guide id="3" pos="2706" userDrawn="1">
          <p15:clr>
            <a:srgbClr val="A4A3A4"/>
          </p15:clr>
        </p15:guide>
        <p15:guide id="5" orient="horz" pos="1638" userDrawn="1">
          <p15:clr>
            <a:srgbClr val="A4A3A4"/>
          </p15:clr>
        </p15:guide>
        <p15:guide id="6" pos="2275" userDrawn="1">
          <p15:clr>
            <a:srgbClr val="A4A3A4"/>
          </p15:clr>
        </p15:guide>
        <p15:guide id="7" pos="4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ACBE"/>
    <a:srgbClr val="00AF92"/>
    <a:srgbClr val="FFB850"/>
    <a:srgbClr val="E87071"/>
    <a:srgbClr val="663A77"/>
    <a:srgbClr val="FBFBFB"/>
    <a:srgbClr val="E4E4E4"/>
    <a:srgbClr val="D7D7D7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70320" autoAdjust="0"/>
  </p:normalViewPr>
  <p:slideViewPr>
    <p:cSldViewPr snapToGrid="0" showGuides="1">
      <p:cViewPr varScale="1">
        <p:scale>
          <a:sx n="87" d="100"/>
          <a:sy n="87" d="100"/>
        </p:scale>
        <p:origin x="677" y="77"/>
      </p:cViewPr>
      <p:guideLst>
        <p:guide orient="horz" pos="2183"/>
        <p:guide pos="6153"/>
        <p:guide pos="2706"/>
        <p:guide orient="horz" pos="1638"/>
        <p:guide pos="2275"/>
        <p:guide pos="4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7AE32-FE0A-499C-8586-C64F68E7A169}" type="datetimeFigureOut">
              <a:rPr lang="zh-CN" altLang="en-US" smtClean="0"/>
              <a:t>2019/5/3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F5E53-8514-4000-B462-339186561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74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7388A-9CD3-4374-B6A7-100DA9D08128}" type="datetimeFigureOut">
              <a:rPr lang="zh-CN" altLang="en-US" smtClean="0"/>
              <a:t>2019/5/3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0B30-C635-4C7C-98E8-12E41BE49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3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23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494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373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4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6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38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759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65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38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4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zh-CN" altLang="en-US" sz="1200" dirty="0" smtClean="0">
                <a:solidFill>
                  <a:srgbClr val="FFFFFF"/>
                </a:solidFill>
                <a:latin typeface="Source Sans Pro" charset="0"/>
              </a:rPr>
              <a:t>优缺点</a:t>
            </a:r>
            <a:endParaRPr lang="en-US" altLang="zh-CN" sz="1200" dirty="0" smtClean="0">
              <a:solidFill>
                <a:srgbClr val="FFFFFF"/>
              </a:solidFill>
              <a:latin typeface="Source Sans Pro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2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30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5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662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86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1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2019/5/3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6916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DCDEE0">
              <a:alpha val="4059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/>
          </a:p>
        </p:txBody>
      </p:sp>
      <p:grpSp>
        <p:nvGrpSpPr>
          <p:cNvPr id="16" name="Group 16"/>
          <p:cNvGrpSpPr/>
          <p:nvPr userDrawn="1"/>
        </p:nvGrpSpPr>
        <p:grpSpPr>
          <a:xfrm>
            <a:off x="11524080" y="6524053"/>
            <a:ext cx="522333" cy="237380"/>
            <a:chOff x="0" y="0"/>
            <a:chExt cx="1044665" cy="474758"/>
          </a:xfrm>
        </p:grpSpPr>
        <p:sp>
          <p:nvSpPr>
            <p:cNvPr id="12" name="Shape 12"/>
            <p:cNvSpPr/>
            <p:nvPr/>
          </p:nvSpPr>
          <p:spPr>
            <a:xfrm>
              <a:off x="571544" y="2270"/>
              <a:ext cx="473122" cy="47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 cap="flat">
              <a:solidFill>
                <a:srgbClr val="B3B3B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13" name="Shape 13">
              <a:hlinkClick r:id="" action="ppaction://hlinkshowjump?jump=nextslide"/>
            </p:cNvPr>
            <p:cNvSpPr/>
            <p:nvPr/>
          </p:nvSpPr>
          <p:spPr>
            <a:xfrm rot="5400000">
              <a:off x="719555" y="156632"/>
              <a:ext cx="240786" cy="154674"/>
            </a:xfrm>
            <a:prstGeom prst="triangle">
              <a:avLst/>
            </a:prstGeom>
            <a:solidFill>
              <a:srgbClr val="CD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-1" y="0"/>
              <a:ext cx="473123" cy="47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 cap="flat">
              <a:solidFill>
                <a:srgbClr val="B3B3B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15" name="Shape 15">
              <a:hlinkClick r:id="" action="ppaction://hlinkshowjump?jump=previousslide"/>
            </p:cNvPr>
            <p:cNvSpPr/>
            <p:nvPr/>
          </p:nvSpPr>
          <p:spPr>
            <a:xfrm rot="16200000">
              <a:off x="83746" y="164604"/>
              <a:ext cx="241943" cy="154675"/>
            </a:xfrm>
            <a:prstGeom prst="triangle">
              <a:avLst/>
            </a:prstGeom>
            <a:solidFill>
              <a:srgbClr val="CD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</p:grpSp>
      <p:grpSp>
        <p:nvGrpSpPr>
          <p:cNvPr id="22" name="Group 22"/>
          <p:cNvGrpSpPr/>
          <p:nvPr userDrawn="1"/>
        </p:nvGrpSpPr>
        <p:grpSpPr>
          <a:xfrm>
            <a:off x="154709" y="6532080"/>
            <a:ext cx="223163" cy="216937"/>
            <a:chOff x="0" y="0"/>
            <a:chExt cx="446322" cy="433874"/>
          </a:xfrm>
        </p:grpSpPr>
        <p:sp>
          <p:nvSpPr>
            <p:cNvPr id="17" name="Shape 17"/>
            <p:cNvSpPr/>
            <p:nvPr/>
          </p:nvSpPr>
          <p:spPr>
            <a:xfrm>
              <a:off x="197938" y="0"/>
              <a:ext cx="248385" cy="218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02" y="0"/>
                  </a:moveTo>
                  <a:lnTo>
                    <a:pt x="12581" y="793"/>
                  </a:lnTo>
                  <a:lnTo>
                    <a:pt x="14279" y="2267"/>
                  </a:lnTo>
                  <a:lnTo>
                    <a:pt x="5849" y="11442"/>
                  </a:lnTo>
                  <a:lnTo>
                    <a:pt x="1971" y="15682"/>
                  </a:lnTo>
                  <a:lnTo>
                    <a:pt x="0" y="18113"/>
                  </a:lnTo>
                  <a:lnTo>
                    <a:pt x="6815" y="21593"/>
                  </a:lnTo>
                  <a:lnTo>
                    <a:pt x="6825" y="21599"/>
                  </a:lnTo>
                  <a:lnTo>
                    <a:pt x="6824" y="21600"/>
                  </a:lnTo>
                  <a:lnTo>
                    <a:pt x="6824" y="21600"/>
                  </a:lnTo>
                  <a:lnTo>
                    <a:pt x="10724" y="17311"/>
                  </a:lnTo>
                  <a:lnTo>
                    <a:pt x="19972" y="7211"/>
                  </a:lnTo>
                  <a:lnTo>
                    <a:pt x="21600" y="8624"/>
                  </a:lnTo>
                  <a:cubicBezTo>
                    <a:pt x="21600" y="8624"/>
                    <a:pt x="20902" y="0"/>
                    <a:pt x="20902" y="0"/>
                  </a:cubicBezTo>
                  <a:close/>
                </a:path>
              </a:pathLst>
            </a:custGeom>
            <a:solidFill>
              <a:srgbClr val="3D424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733"/>
            </a:p>
          </p:txBody>
        </p:sp>
        <p:sp>
          <p:nvSpPr>
            <p:cNvPr id="18" name="Shape 18"/>
            <p:cNvSpPr/>
            <p:nvPr/>
          </p:nvSpPr>
          <p:spPr>
            <a:xfrm>
              <a:off x="197938" y="159700"/>
              <a:ext cx="78465" cy="5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35" y="0"/>
                  </a:moveTo>
                  <a:lnTo>
                    <a:pt x="0" y="8697"/>
                  </a:lnTo>
                  <a:lnTo>
                    <a:pt x="21600" y="21600"/>
                  </a:lnTo>
                  <a:cubicBezTo>
                    <a:pt x="21600" y="21600"/>
                    <a:pt x="6035" y="0"/>
                    <a:pt x="6035" y="0"/>
                  </a:cubicBezTo>
                  <a:close/>
                </a:path>
              </a:pathLst>
            </a:custGeom>
            <a:solidFill>
              <a:srgbClr val="0F1216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733"/>
            </a:p>
          </p:txBody>
        </p:sp>
        <p:sp>
          <p:nvSpPr>
            <p:cNvPr id="19" name="Shape 19"/>
            <p:cNvSpPr/>
            <p:nvPr/>
          </p:nvSpPr>
          <p:spPr>
            <a:xfrm>
              <a:off x="0" y="124161"/>
              <a:ext cx="404962" cy="30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9" h="20514" extrusionOk="0">
                  <a:moveTo>
                    <a:pt x="16446" y="3385"/>
                  </a:moveTo>
                  <a:cubicBezTo>
                    <a:pt x="16523" y="3597"/>
                    <a:pt x="16593" y="3815"/>
                    <a:pt x="16657" y="4037"/>
                  </a:cubicBezTo>
                  <a:cubicBezTo>
                    <a:pt x="16800" y="4528"/>
                    <a:pt x="16911" y="5042"/>
                    <a:pt x="16984" y="5577"/>
                  </a:cubicBezTo>
                  <a:cubicBezTo>
                    <a:pt x="17635" y="10314"/>
                    <a:pt x="15195" y="14837"/>
                    <a:pt x="11536" y="15678"/>
                  </a:cubicBezTo>
                  <a:cubicBezTo>
                    <a:pt x="7877" y="16520"/>
                    <a:pt x="4384" y="13362"/>
                    <a:pt x="3734" y="8625"/>
                  </a:cubicBezTo>
                  <a:cubicBezTo>
                    <a:pt x="3693" y="8333"/>
                    <a:pt x="3667" y="8042"/>
                    <a:pt x="3651" y="7752"/>
                  </a:cubicBezTo>
                  <a:lnTo>
                    <a:pt x="55" y="5727"/>
                  </a:lnTo>
                  <a:cubicBezTo>
                    <a:pt x="-41" y="6939"/>
                    <a:pt x="-13" y="8188"/>
                    <a:pt x="160" y="9447"/>
                  </a:cubicBezTo>
                  <a:cubicBezTo>
                    <a:pt x="1161" y="16739"/>
                    <a:pt x="6538" y="21600"/>
                    <a:pt x="12171" y="20304"/>
                  </a:cubicBezTo>
                  <a:cubicBezTo>
                    <a:pt x="17804" y="19009"/>
                    <a:pt x="21559" y="12047"/>
                    <a:pt x="20558" y="4755"/>
                  </a:cubicBezTo>
                  <a:cubicBezTo>
                    <a:pt x="20352" y="3251"/>
                    <a:pt x="19958" y="1851"/>
                    <a:pt x="19415" y="587"/>
                  </a:cubicBezTo>
                  <a:cubicBezTo>
                    <a:pt x="19330" y="388"/>
                    <a:pt x="19241" y="192"/>
                    <a:pt x="19148" y="0"/>
                  </a:cubicBezTo>
                  <a:cubicBezTo>
                    <a:pt x="19148" y="0"/>
                    <a:pt x="16446" y="3385"/>
                    <a:pt x="16446" y="3385"/>
                  </a:cubicBezTo>
                  <a:close/>
                </a:path>
              </a:pathLst>
            </a:custGeom>
            <a:solidFill>
              <a:srgbClr val="3D424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733"/>
            </a:p>
          </p:txBody>
        </p:sp>
        <p:sp>
          <p:nvSpPr>
            <p:cNvPr id="20" name="Shape 20"/>
            <p:cNvSpPr/>
            <p:nvPr/>
          </p:nvSpPr>
          <p:spPr>
            <a:xfrm>
              <a:off x="4498" y="28791"/>
              <a:ext cx="293470" cy="249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4" extrusionOk="0">
                  <a:moveTo>
                    <a:pt x="11951" y="267"/>
                  </a:moveTo>
                  <a:cubicBezTo>
                    <a:pt x="8281" y="1018"/>
                    <a:pt x="5166" y="3259"/>
                    <a:pt x="2989" y="6352"/>
                  </a:cubicBezTo>
                  <a:cubicBezTo>
                    <a:pt x="2830" y="6576"/>
                    <a:pt x="2676" y="6805"/>
                    <a:pt x="2528" y="7039"/>
                  </a:cubicBezTo>
                  <a:cubicBezTo>
                    <a:pt x="1317" y="8948"/>
                    <a:pt x="448" y="11142"/>
                    <a:pt x="0" y="13488"/>
                  </a:cubicBezTo>
                  <a:lnTo>
                    <a:pt x="4935" y="15969"/>
                  </a:lnTo>
                  <a:lnTo>
                    <a:pt x="15269" y="21164"/>
                  </a:lnTo>
                  <a:lnTo>
                    <a:pt x="20014" y="16091"/>
                  </a:lnTo>
                  <a:lnTo>
                    <a:pt x="20006" y="16085"/>
                  </a:lnTo>
                  <a:lnTo>
                    <a:pt x="7458" y="9590"/>
                  </a:lnTo>
                  <a:cubicBezTo>
                    <a:pt x="7636" y="9370"/>
                    <a:pt x="7821" y="9157"/>
                    <a:pt x="8014" y="8953"/>
                  </a:cubicBezTo>
                  <a:cubicBezTo>
                    <a:pt x="9325" y="7564"/>
                    <a:pt x="10982" y="6575"/>
                    <a:pt x="12865" y="6189"/>
                  </a:cubicBezTo>
                  <a:cubicBezTo>
                    <a:pt x="14484" y="5858"/>
                    <a:pt x="16080" y="6013"/>
                    <a:pt x="17541" y="6561"/>
                  </a:cubicBezTo>
                  <a:lnTo>
                    <a:pt x="21600" y="2044"/>
                  </a:lnTo>
                  <a:cubicBezTo>
                    <a:pt x="18750" y="280"/>
                    <a:pt x="15385" y="-436"/>
                    <a:pt x="11951" y="26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/>
              </a:pPr>
              <a:endParaRPr sz="4267"/>
            </a:p>
          </p:txBody>
        </p:sp>
        <p:sp>
          <p:nvSpPr>
            <p:cNvPr id="21" name="Shape 21"/>
            <p:cNvSpPr/>
            <p:nvPr/>
          </p:nvSpPr>
          <p:spPr>
            <a:xfrm>
              <a:off x="296008" y="124161"/>
              <a:ext cx="87390" cy="199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43" y="0"/>
                  </a:moveTo>
                  <a:lnTo>
                    <a:pt x="6286" y="5530"/>
                  </a:lnTo>
                  <a:cubicBezTo>
                    <a:pt x="6658" y="5876"/>
                    <a:pt x="6996" y="6232"/>
                    <a:pt x="7307" y="6595"/>
                  </a:cubicBezTo>
                  <a:cubicBezTo>
                    <a:pt x="7997" y="7397"/>
                    <a:pt x="8534" y="8236"/>
                    <a:pt x="8889" y="9111"/>
                  </a:cubicBezTo>
                  <a:cubicBezTo>
                    <a:pt x="10807" y="13835"/>
                    <a:pt x="7154" y="18425"/>
                    <a:pt x="0" y="21600"/>
                  </a:cubicBezTo>
                  <a:cubicBezTo>
                    <a:pt x="13077" y="17500"/>
                    <a:pt x="21600" y="10794"/>
                    <a:pt x="21600" y="3217"/>
                  </a:cubicBezTo>
                  <a:cubicBezTo>
                    <a:pt x="21599" y="2691"/>
                    <a:pt x="21554" y="2170"/>
                    <a:pt x="21474" y="1654"/>
                  </a:cubicBezTo>
                  <a:cubicBezTo>
                    <a:pt x="21201" y="1419"/>
                    <a:pt x="20924" y="1187"/>
                    <a:pt x="20633" y="958"/>
                  </a:cubicBezTo>
                  <a:cubicBezTo>
                    <a:pt x="20220" y="633"/>
                    <a:pt x="19790" y="314"/>
                    <a:pt x="19343" y="0"/>
                  </a:cubicBezTo>
                  <a:close/>
                </a:path>
              </a:pathLst>
            </a:custGeom>
            <a:solidFill>
              <a:srgbClr val="0F1216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733"/>
            </a:p>
          </p:txBody>
        </p:sp>
      </p:grpSp>
      <p:sp>
        <p:nvSpPr>
          <p:cNvPr id="23" name="Shape 23"/>
          <p:cNvSpPr/>
          <p:nvPr/>
        </p:nvSpPr>
        <p:spPr>
          <a:xfrm>
            <a:off x="423812" y="6542873"/>
            <a:ext cx="860312" cy="1805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3" tIns="67733" rIns="67733" bIns="67733" numCol="1" anchor="ctr">
            <a:noAutofit/>
          </a:bodyPr>
          <a:lstStyle/>
          <a:p>
            <a:pPr lvl="0" algn="l">
              <a:defRPr sz="1800"/>
            </a:pPr>
            <a:r>
              <a:rPr lang="en-US" sz="2000" baseline="3999" dirty="0" err="1" smtClean="0">
                <a:solidFill>
                  <a:srgbClr val="3D4247"/>
                </a:solidFill>
                <a:latin typeface="Roboto Bold"/>
                <a:ea typeface="Roboto Bold"/>
                <a:cs typeface="Roboto Bold"/>
                <a:sym typeface="Roboto Bold"/>
              </a:rPr>
              <a:t>quick</a:t>
            </a:r>
            <a:r>
              <a:rPr lang="en-US" sz="2000" baseline="3999" dirty="0" err="1" smtClean="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u</a:t>
            </a:r>
            <a:r>
              <a:rPr sz="2000" baseline="3999" dirty="0" err="1" smtClean="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p</a:t>
            </a:r>
            <a:endParaRPr sz="2000" baseline="3999" dirty="0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8" name="Group 28"/>
          <p:cNvGrpSpPr/>
          <p:nvPr userDrawn="1"/>
        </p:nvGrpSpPr>
        <p:grpSpPr>
          <a:xfrm>
            <a:off x="6161251" y="6515743"/>
            <a:ext cx="254000" cy="254000"/>
            <a:chOff x="0" y="0"/>
            <a:chExt cx="508000" cy="508000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508001" cy="50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4267"/>
            </a:p>
          </p:txBody>
        </p:sp>
        <p:sp>
          <p:nvSpPr>
            <p:cNvPr id="27" name="Shape 27"/>
            <p:cNvSpPr/>
            <p:nvPr/>
          </p:nvSpPr>
          <p:spPr>
            <a:xfrm>
              <a:off x="110033" y="133823"/>
              <a:ext cx="287934" cy="24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21600" y="2552"/>
                  </a:moveTo>
                  <a:cubicBezTo>
                    <a:pt x="21456" y="2916"/>
                    <a:pt x="21187" y="3376"/>
                    <a:pt x="20794" y="3932"/>
                  </a:cubicBezTo>
                  <a:cubicBezTo>
                    <a:pt x="20400" y="4488"/>
                    <a:pt x="19915" y="4976"/>
                    <a:pt x="19337" y="5398"/>
                  </a:cubicBezTo>
                  <a:cubicBezTo>
                    <a:pt x="19353" y="5551"/>
                    <a:pt x="19365" y="5695"/>
                    <a:pt x="19373" y="5829"/>
                  </a:cubicBezTo>
                  <a:cubicBezTo>
                    <a:pt x="19381" y="5963"/>
                    <a:pt x="19385" y="6107"/>
                    <a:pt x="19385" y="6260"/>
                  </a:cubicBezTo>
                  <a:cubicBezTo>
                    <a:pt x="19385" y="7066"/>
                    <a:pt x="19309" y="7947"/>
                    <a:pt x="19156" y="8905"/>
                  </a:cubicBezTo>
                  <a:cubicBezTo>
                    <a:pt x="19004" y="9863"/>
                    <a:pt x="18767" y="10836"/>
                    <a:pt x="18446" y="11823"/>
                  </a:cubicBezTo>
                  <a:cubicBezTo>
                    <a:pt x="18125" y="12810"/>
                    <a:pt x="17719" y="13788"/>
                    <a:pt x="17230" y="14756"/>
                  </a:cubicBezTo>
                  <a:cubicBezTo>
                    <a:pt x="16740" y="15724"/>
                    <a:pt x="16158" y="16619"/>
                    <a:pt x="15484" y="17444"/>
                  </a:cubicBezTo>
                  <a:cubicBezTo>
                    <a:pt x="14810" y="18268"/>
                    <a:pt x="14043" y="18996"/>
                    <a:pt x="13184" y="19629"/>
                  </a:cubicBezTo>
                  <a:cubicBezTo>
                    <a:pt x="12325" y="20261"/>
                    <a:pt x="11366" y="20731"/>
                    <a:pt x="10307" y="21038"/>
                  </a:cubicBezTo>
                  <a:cubicBezTo>
                    <a:pt x="9070" y="21364"/>
                    <a:pt x="7834" y="21526"/>
                    <a:pt x="6599" y="21526"/>
                  </a:cubicBezTo>
                  <a:cubicBezTo>
                    <a:pt x="6068" y="21526"/>
                    <a:pt x="5519" y="21493"/>
                    <a:pt x="4949" y="21426"/>
                  </a:cubicBezTo>
                  <a:cubicBezTo>
                    <a:pt x="4379" y="21359"/>
                    <a:pt x="3809" y="21234"/>
                    <a:pt x="3239" y="21051"/>
                  </a:cubicBezTo>
                  <a:cubicBezTo>
                    <a:pt x="2669" y="20870"/>
                    <a:pt x="2107" y="20625"/>
                    <a:pt x="1553" y="20319"/>
                  </a:cubicBezTo>
                  <a:cubicBezTo>
                    <a:pt x="1000" y="20012"/>
                    <a:pt x="482" y="19620"/>
                    <a:pt x="0" y="19140"/>
                  </a:cubicBezTo>
                  <a:cubicBezTo>
                    <a:pt x="1252" y="19351"/>
                    <a:pt x="2436" y="19231"/>
                    <a:pt x="3552" y="18781"/>
                  </a:cubicBezTo>
                  <a:cubicBezTo>
                    <a:pt x="4668" y="18331"/>
                    <a:pt x="5683" y="17693"/>
                    <a:pt x="6599" y="16869"/>
                  </a:cubicBezTo>
                  <a:cubicBezTo>
                    <a:pt x="6389" y="16869"/>
                    <a:pt x="6113" y="16845"/>
                    <a:pt x="5767" y="16797"/>
                  </a:cubicBezTo>
                  <a:cubicBezTo>
                    <a:pt x="5422" y="16749"/>
                    <a:pt x="5053" y="16605"/>
                    <a:pt x="4660" y="16366"/>
                  </a:cubicBezTo>
                  <a:cubicBezTo>
                    <a:pt x="4266" y="16126"/>
                    <a:pt x="3869" y="15757"/>
                    <a:pt x="3468" y="15259"/>
                  </a:cubicBezTo>
                  <a:cubicBezTo>
                    <a:pt x="3067" y="14760"/>
                    <a:pt x="2713" y="14061"/>
                    <a:pt x="2408" y="13161"/>
                  </a:cubicBezTo>
                  <a:cubicBezTo>
                    <a:pt x="2505" y="13198"/>
                    <a:pt x="2637" y="13223"/>
                    <a:pt x="2806" y="13232"/>
                  </a:cubicBezTo>
                  <a:cubicBezTo>
                    <a:pt x="2974" y="13242"/>
                    <a:pt x="3154" y="13237"/>
                    <a:pt x="3348" y="13218"/>
                  </a:cubicBezTo>
                  <a:cubicBezTo>
                    <a:pt x="3540" y="13198"/>
                    <a:pt x="3729" y="13175"/>
                    <a:pt x="3913" y="13146"/>
                  </a:cubicBezTo>
                  <a:cubicBezTo>
                    <a:pt x="4098" y="13118"/>
                    <a:pt x="4262" y="13083"/>
                    <a:pt x="4407" y="13045"/>
                  </a:cubicBezTo>
                  <a:cubicBezTo>
                    <a:pt x="3572" y="12738"/>
                    <a:pt x="2918" y="12331"/>
                    <a:pt x="2444" y="11823"/>
                  </a:cubicBezTo>
                  <a:cubicBezTo>
                    <a:pt x="1971" y="11315"/>
                    <a:pt x="1622" y="10793"/>
                    <a:pt x="1397" y="10256"/>
                  </a:cubicBezTo>
                  <a:cubicBezTo>
                    <a:pt x="1172" y="9720"/>
                    <a:pt x="1031" y="9212"/>
                    <a:pt x="975" y="8733"/>
                  </a:cubicBezTo>
                  <a:cubicBezTo>
                    <a:pt x="919" y="8253"/>
                    <a:pt x="891" y="7880"/>
                    <a:pt x="891" y="7612"/>
                  </a:cubicBezTo>
                  <a:cubicBezTo>
                    <a:pt x="1100" y="7765"/>
                    <a:pt x="1405" y="7928"/>
                    <a:pt x="1806" y="8100"/>
                  </a:cubicBezTo>
                  <a:cubicBezTo>
                    <a:pt x="2208" y="8273"/>
                    <a:pt x="2569" y="8349"/>
                    <a:pt x="2890" y="8330"/>
                  </a:cubicBezTo>
                  <a:cubicBezTo>
                    <a:pt x="2232" y="7678"/>
                    <a:pt x="1754" y="7032"/>
                    <a:pt x="1456" y="6389"/>
                  </a:cubicBezTo>
                  <a:cubicBezTo>
                    <a:pt x="1160" y="5748"/>
                    <a:pt x="983" y="5125"/>
                    <a:pt x="927" y="4521"/>
                  </a:cubicBezTo>
                  <a:cubicBezTo>
                    <a:pt x="871" y="3917"/>
                    <a:pt x="899" y="3329"/>
                    <a:pt x="1011" y="2753"/>
                  </a:cubicBezTo>
                  <a:cubicBezTo>
                    <a:pt x="1124" y="2178"/>
                    <a:pt x="1276" y="1622"/>
                    <a:pt x="1469" y="1085"/>
                  </a:cubicBezTo>
                  <a:cubicBezTo>
                    <a:pt x="2352" y="2273"/>
                    <a:pt x="3231" y="3237"/>
                    <a:pt x="4106" y="3975"/>
                  </a:cubicBezTo>
                  <a:cubicBezTo>
                    <a:pt x="4981" y="4713"/>
                    <a:pt x="5816" y="5283"/>
                    <a:pt x="6610" y="5685"/>
                  </a:cubicBezTo>
                  <a:cubicBezTo>
                    <a:pt x="7405" y="6088"/>
                    <a:pt x="8147" y="6356"/>
                    <a:pt x="8838" y="6490"/>
                  </a:cubicBezTo>
                  <a:cubicBezTo>
                    <a:pt x="9528" y="6625"/>
                    <a:pt x="10130" y="6692"/>
                    <a:pt x="10644" y="6692"/>
                  </a:cubicBezTo>
                  <a:cubicBezTo>
                    <a:pt x="10547" y="5925"/>
                    <a:pt x="10543" y="5196"/>
                    <a:pt x="10632" y="4507"/>
                  </a:cubicBezTo>
                  <a:cubicBezTo>
                    <a:pt x="10720" y="3817"/>
                    <a:pt x="10905" y="3185"/>
                    <a:pt x="11185" y="2609"/>
                  </a:cubicBezTo>
                  <a:cubicBezTo>
                    <a:pt x="11467" y="2034"/>
                    <a:pt x="11839" y="1541"/>
                    <a:pt x="12305" y="1129"/>
                  </a:cubicBezTo>
                  <a:cubicBezTo>
                    <a:pt x="12771" y="717"/>
                    <a:pt x="13325" y="405"/>
                    <a:pt x="13967" y="194"/>
                  </a:cubicBezTo>
                  <a:cubicBezTo>
                    <a:pt x="14753" y="-74"/>
                    <a:pt x="15508" y="-65"/>
                    <a:pt x="16230" y="223"/>
                  </a:cubicBezTo>
                  <a:cubicBezTo>
                    <a:pt x="16953" y="511"/>
                    <a:pt x="17571" y="1009"/>
                    <a:pt x="18084" y="1718"/>
                  </a:cubicBezTo>
                  <a:cubicBezTo>
                    <a:pt x="18309" y="1699"/>
                    <a:pt x="18663" y="1612"/>
                    <a:pt x="19144" y="1459"/>
                  </a:cubicBezTo>
                  <a:cubicBezTo>
                    <a:pt x="19626" y="1306"/>
                    <a:pt x="20227" y="971"/>
                    <a:pt x="20950" y="453"/>
                  </a:cubicBezTo>
                  <a:cubicBezTo>
                    <a:pt x="20902" y="645"/>
                    <a:pt x="20826" y="880"/>
                    <a:pt x="20722" y="1158"/>
                  </a:cubicBezTo>
                  <a:cubicBezTo>
                    <a:pt x="20617" y="1436"/>
                    <a:pt x="20484" y="1718"/>
                    <a:pt x="20324" y="2005"/>
                  </a:cubicBezTo>
                  <a:cubicBezTo>
                    <a:pt x="20164" y="2293"/>
                    <a:pt x="19971" y="2571"/>
                    <a:pt x="19746" y="2839"/>
                  </a:cubicBezTo>
                  <a:cubicBezTo>
                    <a:pt x="19521" y="3108"/>
                    <a:pt x="19264" y="3329"/>
                    <a:pt x="18976" y="3501"/>
                  </a:cubicBezTo>
                  <a:cubicBezTo>
                    <a:pt x="19217" y="3443"/>
                    <a:pt x="19481" y="3376"/>
                    <a:pt x="19770" y="3300"/>
                  </a:cubicBezTo>
                  <a:cubicBezTo>
                    <a:pt x="20011" y="3223"/>
                    <a:pt x="20292" y="3122"/>
                    <a:pt x="20613" y="2998"/>
                  </a:cubicBezTo>
                  <a:cubicBezTo>
                    <a:pt x="20934" y="2873"/>
                    <a:pt x="21263" y="2724"/>
                    <a:pt x="21600" y="2552"/>
                  </a:cubicBezTo>
                  <a:cubicBezTo>
                    <a:pt x="21600" y="2552"/>
                    <a:pt x="21600" y="2552"/>
                    <a:pt x="21600" y="255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grpSp>
        <p:nvGrpSpPr>
          <p:cNvPr id="31" name="Group 31"/>
          <p:cNvGrpSpPr/>
          <p:nvPr userDrawn="1"/>
        </p:nvGrpSpPr>
        <p:grpSpPr>
          <a:xfrm>
            <a:off x="5754795" y="6515743"/>
            <a:ext cx="254000" cy="254000"/>
            <a:chOff x="0" y="0"/>
            <a:chExt cx="508000" cy="508000"/>
          </a:xfrm>
        </p:grpSpPr>
        <p:sp>
          <p:nvSpPr>
            <p:cNvPr id="29" name="Shape 29"/>
            <p:cNvSpPr/>
            <p:nvPr/>
          </p:nvSpPr>
          <p:spPr>
            <a:xfrm>
              <a:off x="0" y="0"/>
              <a:ext cx="508001" cy="50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4267"/>
            </a:p>
          </p:txBody>
        </p:sp>
        <p:sp>
          <p:nvSpPr>
            <p:cNvPr id="30" name="Shape 30"/>
            <p:cNvSpPr/>
            <p:nvPr/>
          </p:nvSpPr>
          <p:spPr>
            <a:xfrm>
              <a:off x="193562" y="133823"/>
              <a:ext cx="120876" cy="24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75" y="4169"/>
                  </a:moveTo>
                  <a:cubicBezTo>
                    <a:pt x="4675" y="4035"/>
                    <a:pt x="4709" y="3743"/>
                    <a:pt x="4791" y="3297"/>
                  </a:cubicBezTo>
                  <a:cubicBezTo>
                    <a:pt x="4867" y="2854"/>
                    <a:pt x="5202" y="2383"/>
                    <a:pt x="5802" y="1894"/>
                  </a:cubicBezTo>
                  <a:cubicBezTo>
                    <a:pt x="6401" y="1405"/>
                    <a:pt x="7364" y="967"/>
                    <a:pt x="8707" y="580"/>
                  </a:cubicBezTo>
                  <a:cubicBezTo>
                    <a:pt x="10041" y="196"/>
                    <a:pt x="11974" y="0"/>
                    <a:pt x="14499" y="0"/>
                  </a:cubicBezTo>
                  <a:lnTo>
                    <a:pt x="21600" y="0"/>
                  </a:lnTo>
                  <a:lnTo>
                    <a:pt x="21600" y="3894"/>
                  </a:lnTo>
                  <a:lnTo>
                    <a:pt x="16396" y="3894"/>
                  </a:lnTo>
                  <a:cubicBezTo>
                    <a:pt x="15888" y="3894"/>
                    <a:pt x="15406" y="3990"/>
                    <a:pt x="14970" y="4182"/>
                  </a:cubicBezTo>
                  <a:cubicBezTo>
                    <a:pt x="14544" y="4373"/>
                    <a:pt x="14317" y="4557"/>
                    <a:pt x="14317" y="4725"/>
                  </a:cubicBezTo>
                  <a:lnTo>
                    <a:pt x="14317" y="7145"/>
                  </a:lnTo>
                  <a:lnTo>
                    <a:pt x="21600" y="7145"/>
                  </a:lnTo>
                  <a:cubicBezTo>
                    <a:pt x="21525" y="7620"/>
                    <a:pt x="21434" y="8081"/>
                    <a:pt x="21346" y="8528"/>
                  </a:cubicBezTo>
                  <a:lnTo>
                    <a:pt x="21055" y="9702"/>
                  </a:lnTo>
                  <a:cubicBezTo>
                    <a:pt x="20934" y="10099"/>
                    <a:pt x="20817" y="10469"/>
                    <a:pt x="20709" y="10807"/>
                  </a:cubicBezTo>
                  <a:lnTo>
                    <a:pt x="14271" y="10807"/>
                  </a:lnTo>
                  <a:lnTo>
                    <a:pt x="14271" y="21600"/>
                  </a:lnTo>
                  <a:lnTo>
                    <a:pt x="4675" y="21600"/>
                  </a:lnTo>
                  <a:lnTo>
                    <a:pt x="4675" y="10807"/>
                  </a:lnTo>
                  <a:lnTo>
                    <a:pt x="0" y="10807"/>
                  </a:lnTo>
                  <a:lnTo>
                    <a:pt x="0" y="7145"/>
                  </a:lnTo>
                  <a:lnTo>
                    <a:pt x="4675" y="7145"/>
                  </a:lnTo>
                  <a:cubicBezTo>
                    <a:pt x="4675" y="7145"/>
                    <a:pt x="4675" y="4169"/>
                    <a:pt x="4675" y="4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grpSp>
        <p:nvGrpSpPr>
          <p:cNvPr id="34" name="Group 34"/>
          <p:cNvGrpSpPr/>
          <p:nvPr userDrawn="1"/>
        </p:nvGrpSpPr>
        <p:grpSpPr>
          <a:xfrm>
            <a:off x="5959839" y="6515743"/>
            <a:ext cx="254000" cy="254000"/>
            <a:chOff x="0" y="0"/>
            <a:chExt cx="508000" cy="508000"/>
          </a:xfrm>
        </p:grpSpPr>
        <p:sp>
          <p:nvSpPr>
            <p:cNvPr id="32" name="Shape 32"/>
            <p:cNvSpPr/>
            <p:nvPr/>
          </p:nvSpPr>
          <p:spPr>
            <a:xfrm>
              <a:off x="0" y="0"/>
              <a:ext cx="508001" cy="508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4267"/>
            </a:p>
          </p:txBody>
        </p:sp>
        <p:sp>
          <p:nvSpPr>
            <p:cNvPr id="33" name="Shape 33"/>
            <p:cNvSpPr/>
            <p:nvPr/>
          </p:nvSpPr>
          <p:spPr>
            <a:xfrm>
              <a:off x="130580" y="133823"/>
              <a:ext cx="246840" cy="24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28" y="0"/>
                  </a:moveTo>
                  <a:cubicBezTo>
                    <a:pt x="960" y="0"/>
                    <a:pt x="0" y="1009"/>
                    <a:pt x="0" y="2332"/>
                  </a:cubicBezTo>
                  <a:cubicBezTo>
                    <a:pt x="0" y="3624"/>
                    <a:pt x="928" y="4679"/>
                    <a:pt x="2365" y="4679"/>
                  </a:cubicBezTo>
                  <a:cubicBezTo>
                    <a:pt x="3893" y="4679"/>
                    <a:pt x="4825" y="3624"/>
                    <a:pt x="4825" y="2332"/>
                  </a:cubicBezTo>
                  <a:cubicBezTo>
                    <a:pt x="4794" y="1009"/>
                    <a:pt x="3896" y="0"/>
                    <a:pt x="2428" y="0"/>
                  </a:cubicBezTo>
                  <a:close/>
                  <a:moveTo>
                    <a:pt x="16350" y="6218"/>
                  </a:moveTo>
                  <a:cubicBezTo>
                    <a:pt x="13892" y="6218"/>
                    <a:pt x="12424" y="7661"/>
                    <a:pt x="11825" y="8646"/>
                  </a:cubicBezTo>
                  <a:lnTo>
                    <a:pt x="11730" y="8646"/>
                  </a:lnTo>
                  <a:lnTo>
                    <a:pt x="11525" y="6558"/>
                  </a:lnTo>
                  <a:lnTo>
                    <a:pt x="7568" y="6558"/>
                  </a:lnTo>
                  <a:cubicBezTo>
                    <a:pt x="7629" y="7913"/>
                    <a:pt x="7694" y="9474"/>
                    <a:pt x="7694" y="11351"/>
                  </a:cubicBezTo>
                  <a:cubicBezTo>
                    <a:pt x="7694" y="11351"/>
                    <a:pt x="7694" y="21600"/>
                    <a:pt x="7694" y="21600"/>
                  </a:cubicBezTo>
                  <a:lnTo>
                    <a:pt x="12251" y="21600"/>
                  </a:lnTo>
                  <a:lnTo>
                    <a:pt x="12251" y="12921"/>
                  </a:lnTo>
                  <a:cubicBezTo>
                    <a:pt x="12251" y="12490"/>
                    <a:pt x="12272" y="12062"/>
                    <a:pt x="12392" y="11755"/>
                  </a:cubicBezTo>
                  <a:cubicBezTo>
                    <a:pt x="12722" y="10894"/>
                    <a:pt x="13467" y="10007"/>
                    <a:pt x="14726" y="10007"/>
                  </a:cubicBezTo>
                  <a:cubicBezTo>
                    <a:pt x="16374" y="10007"/>
                    <a:pt x="17044" y="11321"/>
                    <a:pt x="17044" y="13261"/>
                  </a:cubicBezTo>
                  <a:lnTo>
                    <a:pt x="17044" y="21600"/>
                  </a:lnTo>
                  <a:lnTo>
                    <a:pt x="21600" y="21600"/>
                  </a:lnTo>
                  <a:lnTo>
                    <a:pt x="21600" y="12711"/>
                  </a:lnTo>
                  <a:cubicBezTo>
                    <a:pt x="21600" y="8280"/>
                    <a:pt x="19347" y="6218"/>
                    <a:pt x="16350" y="6218"/>
                  </a:cubicBezTo>
                  <a:close/>
                  <a:moveTo>
                    <a:pt x="126" y="6525"/>
                  </a:moveTo>
                  <a:lnTo>
                    <a:pt x="126" y="21568"/>
                  </a:lnTo>
                  <a:cubicBezTo>
                    <a:pt x="126" y="21568"/>
                    <a:pt x="4667" y="21568"/>
                    <a:pt x="4667" y="21568"/>
                  </a:cubicBezTo>
                  <a:lnTo>
                    <a:pt x="4667" y="6525"/>
                  </a:lnTo>
                  <a:lnTo>
                    <a:pt x="126" y="65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sp>
        <p:nvSpPr>
          <p:cNvPr id="35" name="Shape 35"/>
          <p:cNvSpPr/>
          <p:nvPr userDrawn="1"/>
        </p:nvSpPr>
        <p:spPr>
          <a:xfrm>
            <a:off x="11787051" y="97531"/>
            <a:ext cx="297229" cy="296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2860" tIns="22860" rIns="22860" bIns="22860"/>
          <a:lstStyle/>
          <a:p>
            <a:pPr lvl="0" defTabSz="457189">
              <a:defRPr sz="2100">
                <a:latin typeface="Gill Sans"/>
                <a:ea typeface="Gill Sans"/>
                <a:cs typeface="Gill Sans"/>
                <a:sym typeface="Gill Sans"/>
              </a:defRPr>
            </a:pPr>
            <a:endParaRPr sz="2800"/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1781386" y="162566"/>
            <a:ext cx="308559" cy="1231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2688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Responsiv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DCDEE0">
              <a:alpha val="4059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/>
          </a:p>
        </p:txBody>
      </p:sp>
      <p:grpSp>
        <p:nvGrpSpPr>
          <p:cNvPr id="6" name="Group 16"/>
          <p:cNvGrpSpPr/>
          <p:nvPr userDrawn="1"/>
        </p:nvGrpSpPr>
        <p:grpSpPr>
          <a:xfrm>
            <a:off x="11524080" y="6524053"/>
            <a:ext cx="522333" cy="237380"/>
            <a:chOff x="0" y="0"/>
            <a:chExt cx="1044665" cy="474758"/>
          </a:xfrm>
        </p:grpSpPr>
        <p:sp>
          <p:nvSpPr>
            <p:cNvPr id="7" name="Shape 12"/>
            <p:cNvSpPr/>
            <p:nvPr/>
          </p:nvSpPr>
          <p:spPr>
            <a:xfrm>
              <a:off x="571544" y="2270"/>
              <a:ext cx="473122" cy="47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 cap="flat">
              <a:solidFill>
                <a:srgbClr val="B3B3B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8" name="Shape 13">
              <a:hlinkClick r:id="" action="ppaction://hlinkshowjump?jump=nextslide"/>
            </p:cNvPr>
            <p:cNvSpPr/>
            <p:nvPr/>
          </p:nvSpPr>
          <p:spPr>
            <a:xfrm rot="5400000">
              <a:off x="719555" y="156632"/>
              <a:ext cx="240786" cy="154674"/>
            </a:xfrm>
            <a:prstGeom prst="triangle">
              <a:avLst/>
            </a:prstGeom>
            <a:solidFill>
              <a:srgbClr val="CD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9" name="Shape 14"/>
            <p:cNvSpPr/>
            <p:nvPr/>
          </p:nvSpPr>
          <p:spPr>
            <a:xfrm rot="10800000">
              <a:off x="-1" y="0"/>
              <a:ext cx="473123" cy="47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 cap="flat">
              <a:solidFill>
                <a:srgbClr val="B3B3B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10" name="Shape 15">
              <a:hlinkClick r:id="" action="ppaction://hlinkshowjump?jump=previousslide"/>
            </p:cNvPr>
            <p:cNvSpPr/>
            <p:nvPr/>
          </p:nvSpPr>
          <p:spPr>
            <a:xfrm rot="16200000">
              <a:off x="83746" y="164604"/>
              <a:ext cx="241943" cy="154675"/>
            </a:xfrm>
            <a:prstGeom prst="triangle">
              <a:avLst/>
            </a:prstGeom>
            <a:solidFill>
              <a:srgbClr val="CD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</p:grpSp>
      <p:grpSp>
        <p:nvGrpSpPr>
          <p:cNvPr id="11" name="Group 28"/>
          <p:cNvGrpSpPr/>
          <p:nvPr userDrawn="1"/>
        </p:nvGrpSpPr>
        <p:grpSpPr>
          <a:xfrm>
            <a:off x="6161251" y="6515743"/>
            <a:ext cx="254000" cy="254000"/>
            <a:chOff x="0" y="0"/>
            <a:chExt cx="508000" cy="508000"/>
          </a:xfrm>
        </p:grpSpPr>
        <p:sp>
          <p:nvSpPr>
            <p:cNvPr id="12" name="Shape 26"/>
            <p:cNvSpPr/>
            <p:nvPr/>
          </p:nvSpPr>
          <p:spPr>
            <a:xfrm>
              <a:off x="0" y="0"/>
              <a:ext cx="508001" cy="50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4267"/>
            </a:p>
          </p:txBody>
        </p:sp>
        <p:sp>
          <p:nvSpPr>
            <p:cNvPr id="13" name="Shape 27"/>
            <p:cNvSpPr/>
            <p:nvPr/>
          </p:nvSpPr>
          <p:spPr>
            <a:xfrm>
              <a:off x="110033" y="133823"/>
              <a:ext cx="287934" cy="24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21600" y="2552"/>
                  </a:moveTo>
                  <a:cubicBezTo>
                    <a:pt x="21456" y="2916"/>
                    <a:pt x="21187" y="3376"/>
                    <a:pt x="20794" y="3932"/>
                  </a:cubicBezTo>
                  <a:cubicBezTo>
                    <a:pt x="20400" y="4488"/>
                    <a:pt x="19915" y="4976"/>
                    <a:pt x="19337" y="5398"/>
                  </a:cubicBezTo>
                  <a:cubicBezTo>
                    <a:pt x="19353" y="5551"/>
                    <a:pt x="19365" y="5695"/>
                    <a:pt x="19373" y="5829"/>
                  </a:cubicBezTo>
                  <a:cubicBezTo>
                    <a:pt x="19381" y="5963"/>
                    <a:pt x="19385" y="6107"/>
                    <a:pt x="19385" y="6260"/>
                  </a:cubicBezTo>
                  <a:cubicBezTo>
                    <a:pt x="19385" y="7066"/>
                    <a:pt x="19309" y="7947"/>
                    <a:pt x="19156" y="8905"/>
                  </a:cubicBezTo>
                  <a:cubicBezTo>
                    <a:pt x="19004" y="9863"/>
                    <a:pt x="18767" y="10836"/>
                    <a:pt x="18446" y="11823"/>
                  </a:cubicBezTo>
                  <a:cubicBezTo>
                    <a:pt x="18125" y="12810"/>
                    <a:pt x="17719" y="13788"/>
                    <a:pt x="17230" y="14756"/>
                  </a:cubicBezTo>
                  <a:cubicBezTo>
                    <a:pt x="16740" y="15724"/>
                    <a:pt x="16158" y="16619"/>
                    <a:pt x="15484" y="17444"/>
                  </a:cubicBezTo>
                  <a:cubicBezTo>
                    <a:pt x="14810" y="18268"/>
                    <a:pt x="14043" y="18996"/>
                    <a:pt x="13184" y="19629"/>
                  </a:cubicBezTo>
                  <a:cubicBezTo>
                    <a:pt x="12325" y="20261"/>
                    <a:pt x="11366" y="20731"/>
                    <a:pt x="10307" y="21038"/>
                  </a:cubicBezTo>
                  <a:cubicBezTo>
                    <a:pt x="9070" y="21364"/>
                    <a:pt x="7834" y="21526"/>
                    <a:pt x="6599" y="21526"/>
                  </a:cubicBezTo>
                  <a:cubicBezTo>
                    <a:pt x="6068" y="21526"/>
                    <a:pt x="5519" y="21493"/>
                    <a:pt x="4949" y="21426"/>
                  </a:cubicBezTo>
                  <a:cubicBezTo>
                    <a:pt x="4379" y="21359"/>
                    <a:pt x="3809" y="21234"/>
                    <a:pt x="3239" y="21051"/>
                  </a:cubicBezTo>
                  <a:cubicBezTo>
                    <a:pt x="2669" y="20870"/>
                    <a:pt x="2107" y="20625"/>
                    <a:pt x="1553" y="20319"/>
                  </a:cubicBezTo>
                  <a:cubicBezTo>
                    <a:pt x="1000" y="20012"/>
                    <a:pt x="482" y="19620"/>
                    <a:pt x="0" y="19140"/>
                  </a:cubicBezTo>
                  <a:cubicBezTo>
                    <a:pt x="1252" y="19351"/>
                    <a:pt x="2436" y="19231"/>
                    <a:pt x="3552" y="18781"/>
                  </a:cubicBezTo>
                  <a:cubicBezTo>
                    <a:pt x="4668" y="18331"/>
                    <a:pt x="5683" y="17693"/>
                    <a:pt x="6599" y="16869"/>
                  </a:cubicBezTo>
                  <a:cubicBezTo>
                    <a:pt x="6389" y="16869"/>
                    <a:pt x="6113" y="16845"/>
                    <a:pt x="5767" y="16797"/>
                  </a:cubicBezTo>
                  <a:cubicBezTo>
                    <a:pt x="5422" y="16749"/>
                    <a:pt x="5053" y="16605"/>
                    <a:pt x="4660" y="16366"/>
                  </a:cubicBezTo>
                  <a:cubicBezTo>
                    <a:pt x="4266" y="16126"/>
                    <a:pt x="3869" y="15757"/>
                    <a:pt x="3468" y="15259"/>
                  </a:cubicBezTo>
                  <a:cubicBezTo>
                    <a:pt x="3067" y="14760"/>
                    <a:pt x="2713" y="14061"/>
                    <a:pt x="2408" y="13161"/>
                  </a:cubicBezTo>
                  <a:cubicBezTo>
                    <a:pt x="2505" y="13198"/>
                    <a:pt x="2637" y="13223"/>
                    <a:pt x="2806" y="13232"/>
                  </a:cubicBezTo>
                  <a:cubicBezTo>
                    <a:pt x="2974" y="13242"/>
                    <a:pt x="3154" y="13237"/>
                    <a:pt x="3348" y="13218"/>
                  </a:cubicBezTo>
                  <a:cubicBezTo>
                    <a:pt x="3540" y="13198"/>
                    <a:pt x="3729" y="13175"/>
                    <a:pt x="3913" y="13146"/>
                  </a:cubicBezTo>
                  <a:cubicBezTo>
                    <a:pt x="4098" y="13118"/>
                    <a:pt x="4262" y="13083"/>
                    <a:pt x="4407" y="13045"/>
                  </a:cubicBezTo>
                  <a:cubicBezTo>
                    <a:pt x="3572" y="12738"/>
                    <a:pt x="2918" y="12331"/>
                    <a:pt x="2444" y="11823"/>
                  </a:cubicBezTo>
                  <a:cubicBezTo>
                    <a:pt x="1971" y="11315"/>
                    <a:pt x="1622" y="10793"/>
                    <a:pt x="1397" y="10256"/>
                  </a:cubicBezTo>
                  <a:cubicBezTo>
                    <a:pt x="1172" y="9720"/>
                    <a:pt x="1031" y="9212"/>
                    <a:pt x="975" y="8733"/>
                  </a:cubicBezTo>
                  <a:cubicBezTo>
                    <a:pt x="919" y="8253"/>
                    <a:pt x="891" y="7880"/>
                    <a:pt x="891" y="7612"/>
                  </a:cubicBezTo>
                  <a:cubicBezTo>
                    <a:pt x="1100" y="7765"/>
                    <a:pt x="1405" y="7928"/>
                    <a:pt x="1806" y="8100"/>
                  </a:cubicBezTo>
                  <a:cubicBezTo>
                    <a:pt x="2208" y="8273"/>
                    <a:pt x="2569" y="8349"/>
                    <a:pt x="2890" y="8330"/>
                  </a:cubicBezTo>
                  <a:cubicBezTo>
                    <a:pt x="2232" y="7678"/>
                    <a:pt x="1754" y="7032"/>
                    <a:pt x="1456" y="6389"/>
                  </a:cubicBezTo>
                  <a:cubicBezTo>
                    <a:pt x="1160" y="5748"/>
                    <a:pt x="983" y="5125"/>
                    <a:pt x="927" y="4521"/>
                  </a:cubicBezTo>
                  <a:cubicBezTo>
                    <a:pt x="871" y="3917"/>
                    <a:pt x="899" y="3329"/>
                    <a:pt x="1011" y="2753"/>
                  </a:cubicBezTo>
                  <a:cubicBezTo>
                    <a:pt x="1124" y="2178"/>
                    <a:pt x="1276" y="1622"/>
                    <a:pt x="1469" y="1085"/>
                  </a:cubicBezTo>
                  <a:cubicBezTo>
                    <a:pt x="2352" y="2273"/>
                    <a:pt x="3231" y="3237"/>
                    <a:pt x="4106" y="3975"/>
                  </a:cubicBezTo>
                  <a:cubicBezTo>
                    <a:pt x="4981" y="4713"/>
                    <a:pt x="5816" y="5283"/>
                    <a:pt x="6610" y="5685"/>
                  </a:cubicBezTo>
                  <a:cubicBezTo>
                    <a:pt x="7405" y="6088"/>
                    <a:pt x="8147" y="6356"/>
                    <a:pt x="8838" y="6490"/>
                  </a:cubicBezTo>
                  <a:cubicBezTo>
                    <a:pt x="9528" y="6625"/>
                    <a:pt x="10130" y="6692"/>
                    <a:pt x="10644" y="6692"/>
                  </a:cubicBezTo>
                  <a:cubicBezTo>
                    <a:pt x="10547" y="5925"/>
                    <a:pt x="10543" y="5196"/>
                    <a:pt x="10632" y="4507"/>
                  </a:cubicBezTo>
                  <a:cubicBezTo>
                    <a:pt x="10720" y="3817"/>
                    <a:pt x="10905" y="3185"/>
                    <a:pt x="11185" y="2609"/>
                  </a:cubicBezTo>
                  <a:cubicBezTo>
                    <a:pt x="11467" y="2034"/>
                    <a:pt x="11839" y="1541"/>
                    <a:pt x="12305" y="1129"/>
                  </a:cubicBezTo>
                  <a:cubicBezTo>
                    <a:pt x="12771" y="717"/>
                    <a:pt x="13325" y="405"/>
                    <a:pt x="13967" y="194"/>
                  </a:cubicBezTo>
                  <a:cubicBezTo>
                    <a:pt x="14753" y="-74"/>
                    <a:pt x="15508" y="-65"/>
                    <a:pt x="16230" y="223"/>
                  </a:cubicBezTo>
                  <a:cubicBezTo>
                    <a:pt x="16953" y="511"/>
                    <a:pt x="17571" y="1009"/>
                    <a:pt x="18084" y="1718"/>
                  </a:cubicBezTo>
                  <a:cubicBezTo>
                    <a:pt x="18309" y="1699"/>
                    <a:pt x="18663" y="1612"/>
                    <a:pt x="19144" y="1459"/>
                  </a:cubicBezTo>
                  <a:cubicBezTo>
                    <a:pt x="19626" y="1306"/>
                    <a:pt x="20227" y="971"/>
                    <a:pt x="20950" y="453"/>
                  </a:cubicBezTo>
                  <a:cubicBezTo>
                    <a:pt x="20902" y="645"/>
                    <a:pt x="20826" y="880"/>
                    <a:pt x="20722" y="1158"/>
                  </a:cubicBezTo>
                  <a:cubicBezTo>
                    <a:pt x="20617" y="1436"/>
                    <a:pt x="20484" y="1718"/>
                    <a:pt x="20324" y="2005"/>
                  </a:cubicBezTo>
                  <a:cubicBezTo>
                    <a:pt x="20164" y="2293"/>
                    <a:pt x="19971" y="2571"/>
                    <a:pt x="19746" y="2839"/>
                  </a:cubicBezTo>
                  <a:cubicBezTo>
                    <a:pt x="19521" y="3108"/>
                    <a:pt x="19264" y="3329"/>
                    <a:pt x="18976" y="3501"/>
                  </a:cubicBezTo>
                  <a:cubicBezTo>
                    <a:pt x="19217" y="3443"/>
                    <a:pt x="19481" y="3376"/>
                    <a:pt x="19770" y="3300"/>
                  </a:cubicBezTo>
                  <a:cubicBezTo>
                    <a:pt x="20011" y="3223"/>
                    <a:pt x="20292" y="3122"/>
                    <a:pt x="20613" y="2998"/>
                  </a:cubicBezTo>
                  <a:cubicBezTo>
                    <a:pt x="20934" y="2873"/>
                    <a:pt x="21263" y="2724"/>
                    <a:pt x="21600" y="2552"/>
                  </a:cubicBezTo>
                  <a:cubicBezTo>
                    <a:pt x="21600" y="2552"/>
                    <a:pt x="21600" y="2552"/>
                    <a:pt x="21600" y="255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grpSp>
        <p:nvGrpSpPr>
          <p:cNvPr id="14" name="Group 31"/>
          <p:cNvGrpSpPr/>
          <p:nvPr userDrawn="1"/>
        </p:nvGrpSpPr>
        <p:grpSpPr>
          <a:xfrm>
            <a:off x="5754795" y="6515743"/>
            <a:ext cx="254000" cy="254000"/>
            <a:chOff x="0" y="0"/>
            <a:chExt cx="508000" cy="508000"/>
          </a:xfrm>
        </p:grpSpPr>
        <p:sp>
          <p:nvSpPr>
            <p:cNvPr id="15" name="Shape 29"/>
            <p:cNvSpPr/>
            <p:nvPr/>
          </p:nvSpPr>
          <p:spPr>
            <a:xfrm>
              <a:off x="0" y="0"/>
              <a:ext cx="508001" cy="50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4267"/>
            </a:p>
          </p:txBody>
        </p:sp>
        <p:sp>
          <p:nvSpPr>
            <p:cNvPr id="16" name="Shape 30"/>
            <p:cNvSpPr/>
            <p:nvPr/>
          </p:nvSpPr>
          <p:spPr>
            <a:xfrm>
              <a:off x="193562" y="133823"/>
              <a:ext cx="120876" cy="24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75" y="4169"/>
                  </a:moveTo>
                  <a:cubicBezTo>
                    <a:pt x="4675" y="4035"/>
                    <a:pt x="4709" y="3743"/>
                    <a:pt x="4791" y="3297"/>
                  </a:cubicBezTo>
                  <a:cubicBezTo>
                    <a:pt x="4867" y="2854"/>
                    <a:pt x="5202" y="2383"/>
                    <a:pt x="5802" y="1894"/>
                  </a:cubicBezTo>
                  <a:cubicBezTo>
                    <a:pt x="6401" y="1405"/>
                    <a:pt x="7364" y="967"/>
                    <a:pt x="8707" y="580"/>
                  </a:cubicBezTo>
                  <a:cubicBezTo>
                    <a:pt x="10041" y="196"/>
                    <a:pt x="11974" y="0"/>
                    <a:pt x="14499" y="0"/>
                  </a:cubicBezTo>
                  <a:lnTo>
                    <a:pt x="21600" y="0"/>
                  </a:lnTo>
                  <a:lnTo>
                    <a:pt x="21600" y="3894"/>
                  </a:lnTo>
                  <a:lnTo>
                    <a:pt x="16396" y="3894"/>
                  </a:lnTo>
                  <a:cubicBezTo>
                    <a:pt x="15888" y="3894"/>
                    <a:pt x="15406" y="3990"/>
                    <a:pt x="14970" y="4182"/>
                  </a:cubicBezTo>
                  <a:cubicBezTo>
                    <a:pt x="14544" y="4373"/>
                    <a:pt x="14317" y="4557"/>
                    <a:pt x="14317" y="4725"/>
                  </a:cubicBezTo>
                  <a:lnTo>
                    <a:pt x="14317" y="7145"/>
                  </a:lnTo>
                  <a:lnTo>
                    <a:pt x="21600" y="7145"/>
                  </a:lnTo>
                  <a:cubicBezTo>
                    <a:pt x="21525" y="7620"/>
                    <a:pt x="21434" y="8081"/>
                    <a:pt x="21346" y="8528"/>
                  </a:cubicBezTo>
                  <a:lnTo>
                    <a:pt x="21055" y="9702"/>
                  </a:lnTo>
                  <a:cubicBezTo>
                    <a:pt x="20934" y="10099"/>
                    <a:pt x="20817" y="10469"/>
                    <a:pt x="20709" y="10807"/>
                  </a:cubicBezTo>
                  <a:lnTo>
                    <a:pt x="14271" y="10807"/>
                  </a:lnTo>
                  <a:lnTo>
                    <a:pt x="14271" y="21600"/>
                  </a:lnTo>
                  <a:lnTo>
                    <a:pt x="4675" y="21600"/>
                  </a:lnTo>
                  <a:lnTo>
                    <a:pt x="4675" y="10807"/>
                  </a:lnTo>
                  <a:lnTo>
                    <a:pt x="0" y="10807"/>
                  </a:lnTo>
                  <a:lnTo>
                    <a:pt x="0" y="7145"/>
                  </a:lnTo>
                  <a:lnTo>
                    <a:pt x="4675" y="7145"/>
                  </a:lnTo>
                  <a:cubicBezTo>
                    <a:pt x="4675" y="7145"/>
                    <a:pt x="4675" y="4169"/>
                    <a:pt x="4675" y="4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grpSp>
        <p:nvGrpSpPr>
          <p:cNvPr id="17" name="Group 34"/>
          <p:cNvGrpSpPr/>
          <p:nvPr userDrawn="1"/>
        </p:nvGrpSpPr>
        <p:grpSpPr>
          <a:xfrm>
            <a:off x="5959839" y="6515743"/>
            <a:ext cx="254000" cy="254000"/>
            <a:chOff x="0" y="0"/>
            <a:chExt cx="508000" cy="508000"/>
          </a:xfrm>
        </p:grpSpPr>
        <p:sp>
          <p:nvSpPr>
            <p:cNvPr id="18" name="Shape 32"/>
            <p:cNvSpPr/>
            <p:nvPr/>
          </p:nvSpPr>
          <p:spPr>
            <a:xfrm>
              <a:off x="0" y="0"/>
              <a:ext cx="508001" cy="508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4267"/>
            </a:p>
          </p:txBody>
        </p:sp>
        <p:sp>
          <p:nvSpPr>
            <p:cNvPr id="19" name="Shape 33"/>
            <p:cNvSpPr/>
            <p:nvPr/>
          </p:nvSpPr>
          <p:spPr>
            <a:xfrm>
              <a:off x="130580" y="133823"/>
              <a:ext cx="246840" cy="24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28" y="0"/>
                  </a:moveTo>
                  <a:cubicBezTo>
                    <a:pt x="960" y="0"/>
                    <a:pt x="0" y="1009"/>
                    <a:pt x="0" y="2332"/>
                  </a:cubicBezTo>
                  <a:cubicBezTo>
                    <a:pt x="0" y="3624"/>
                    <a:pt x="928" y="4679"/>
                    <a:pt x="2365" y="4679"/>
                  </a:cubicBezTo>
                  <a:cubicBezTo>
                    <a:pt x="3893" y="4679"/>
                    <a:pt x="4825" y="3624"/>
                    <a:pt x="4825" y="2332"/>
                  </a:cubicBezTo>
                  <a:cubicBezTo>
                    <a:pt x="4794" y="1009"/>
                    <a:pt x="3896" y="0"/>
                    <a:pt x="2428" y="0"/>
                  </a:cubicBezTo>
                  <a:close/>
                  <a:moveTo>
                    <a:pt x="16350" y="6218"/>
                  </a:moveTo>
                  <a:cubicBezTo>
                    <a:pt x="13892" y="6218"/>
                    <a:pt x="12424" y="7661"/>
                    <a:pt x="11825" y="8646"/>
                  </a:cubicBezTo>
                  <a:lnTo>
                    <a:pt x="11730" y="8646"/>
                  </a:lnTo>
                  <a:lnTo>
                    <a:pt x="11525" y="6558"/>
                  </a:lnTo>
                  <a:lnTo>
                    <a:pt x="7568" y="6558"/>
                  </a:lnTo>
                  <a:cubicBezTo>
                    <a:pt x="7629" y="7913"/>
                    <a:pt x="7694" y="9474"/>
                    <a:pt x="7694" y="11351"/>
                  </a:cubicBezTo>
                  <a:cubicBezTo>
                    <a:pt x="7694" y="11351"/>
                    <a:pt x="7694" y="21600"/>
                    <a:pt x="7694" y="21600"/>
                  </a:cubicBezTo>
                  <a:lnTo>
                    <a:pt x="12251" y="21600"/>
                  </a:lnTo>
                  <a:lnTo>
                    <a:pt x="12251" y="12921"/>
                  </a:lnTo>
                  <a:cubicBezTo>
                    <a:pt x="12251" y="12490"/>
                    <a:pt x="12272" y="12062"/>
                    <a:pt x="12392" y="11755"/>
                  </a:cubicBezTo>
                  <a:cubicBezTo>
                    <a:pt x="12722" y="10894"/>
                    <a:pt x="13467" y="10007"/>
                    <a:pt x="14726" y="10007"/>
                  </a:cubicBezTo>
                  <a:cubicBezTo>
                    <a:pt x="16374" y="10007"/>
                    <a:pt x="17044" y="11321"/>
                    <a:pt x="17044" y="13261"/>
                  </a:cubicBezTo>
                  <a:lnTo>
                    <a:pt x="17044" y="21600"/>
                  </a:lnTo>
                  <a:lnTo>
                    <a:pt x="21600" y="21600"/>
                  </a:lnTo>
                  <a:lnTo>
                    <a:pt x="21600" y="12711"/>
                  </a:lnTo>
                  <a:cubicBezTo>
                    <a:pt x="21600" y="8280"/>
                    <a:pt x="19347" y="6218"/>
                    <a:pt x="16350" y="6218"/>
                  </a:cubicBezTo>
                  <a:close/>
                  <a:moveTo>
                    <a:pt x="126" y="6525"/>
                  </a:moveTo>
                  <a:lnTo>
                    <a:pt x="126" y="21568"/>
                  </a:lnTo>
                  <a:cubicBezTo>
                    <a:pt x="126" y="21568"/>
                    <a:pt x="4667" y="21568"/>
                    <a:pt x="4667" y="21568"/>
                  </a:cubicBezTo>
                  <a:lnTo>
                    <a:pt x="4667" y="6525"/>
                  </a:lnTo>
                  <a:lnTo>
                    <a:pt x="126" y="65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sp>
        <p:nvSpPr>
          <p:cNvPr id="20" name="Shape 35"/>
          <p:cNvSpPr/>
          <p:nvPr userDrawn="1"/>
        </p:nvSpPr>
        <p:spPr>
          <a:xfrm>
            <a:off x="11787051" y="97531"/>
            <a:ext cx="297229" cy="296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2860" tIns="22860" rIns="22860" bIns="22860"/>
          <a:lstStyle/>
          <a:p>
            <a:pPr lvl="0" defTabSz="457189">
              <a:defRPr sz="2100">
                <a:latin typeface="Gill Sans"/>
                <a:ea typeface="Gill Sans"/>
                <a:cs typeface="Gill Sans"/>
                <a:sym typeface="Gill Sans"/>
              </a:defRPr>
            </a:pPr>
            <a:endParaRPr sz="2800"/>
          </a:p>
        </p:txBody>
      </p:sp>
      <p:sp>
        <p:nvSpPr>
          <p:cNvPr id="29" name="Shape 36"/>
          <p:cNvSpPr>
            <a:spLocks noGrp="1"/>
          </p:cNvSpPr>
          <p:nvPr>
            <p:ph type="sldNum" sz="quarter" idx="2"/>
          </p:nvPr>
        </p:nvSpPr>
        <p:spPr>
          <a:xfrm>
            <a:off x="11781386" y="162566"/>
            <a:ext cx="308559" cy="1231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9125711" y="571178"/>
            <a:ext cx="1781023" cy="1769629"/>
          </a:xfrm>
          <a:prstGeom prst="ellipse">
            <a:avLst/>
          </a:prstGeom>
        </p:spPr>
        <p:txBody>
          <a:bodyPr vert="horz" anchor="ctr"/>
          <a:lstStyle>
            <a:lvl1pPr algn="ctr">
              <a:defRPr sz="1333" baseline="0">
                <a:latin typeface="Roboto Regular"/>
                <a:cs typeface="Roboto Regular"/>
              </a:defRPr>
            </a:lvl1pPr>
          </a:lstStyle>
          <a:p>
            <a:r>
              <a:rPr lang="en-US" dirty="0" smtClean="0"/>
              <a:t>Image Place Holder</a:t>
            </a:r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3564351" y="571178"/>
            <a:ext cx="1781023" cy="1769629"/>
          </a:xfrm>
          <a:prstGeom prst="ellipse">
            <a:avLst/>
          </a:prstGeom>
        </p:spPr>
        <p:txBody>
          <a:bodyPr vert="horz" anchor="ctr"/>
          <a:lstStyle>
            <a:lvl1pPr algn="ctr">
              <a:defRPr sz="1333" baseline="0">
                <a:latin typeface="Roboto Regular"/>
                <a:cs typeface="Roboto Regular"/>
              </a:defRPr>
            </a:lvl1pPr>
          </a:lstStyle>
          <a:p>
            <a:r>
              <a:rPr lang="en-US" dirty="0" smtClean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1032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Responsiv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DCDEE0">
              <a:alpha val="4059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/>
          </a:p>
        </p:txBody>
      </p:sp>
      <p:sp>
        <p:nvSpPr>
          <p:cNvPr id="100" name="Picture Placeholder 4"/>
          <p:cNvSpPr>
            <a:spLocks noGrp="1"/>
          </p:cNvSpPr>
          <p:nvPr>
            <p:ph type="pic" sz="quarter" idx="35" hasCustomPrompt="1"/>
          </p:nvPr>
        </p:nvSpPr>
        <p:spPr>
          <a:xfrm>
            <a:off x="1" y="-1"/>
            <a:ext cx="3092521" cy="6861175"/>
          </a:xfrm>
          <a:prstGeom prst="rect">
            <a:avLst/>
          </a:prstGeom>
        </p:spPr>
        <p:txBody>
          <a:bodyPr vert="horz" anchor="ctr"/>
          <a:lstStyle>
            <a:lvl1pPr algn="ctr">
              <a:defRPr sz="1333" baseline="0">
                <a:latin typeface="Roboto Regular"/>
                <a:cs typeface="Roboto Regular"/>
              </a:defRPr>
            </a:lvl1pPr>
          </a:lstStyle>
          <a:p>
            <a:r>
              <a:rPr lang="en-US" dirty="0" smtClean="0"/>
              <a:t>Image Place Holder</a:t>
            </a:r>
          </a:p>
        </p:txBody>
      </p:sp>
      <p:grpSp>
        <p:nvGrpSpPr>
          <p:cNvPr id="6" name="Group 16"/>
          <p:cNvGrpSpPr/>
          <p:nvPr userDrawn="1"/>
        </p:nvGrpSpPr>
        <p:grpSpPr>
          <a:xfrm>
            <a:off x="11524080" y="6524053"/>
            <a:ext cx="522333" cy="237380"/>
            <a:chOff x="0" y="0"/>
            <a:chExt cx="1044665" cy="474758"/>
          </a:xfrm>
        </p:grpSpPr>
        <p:sp>
          <p:nvSpPr>
            <p:cNvPr id="7" name="Shape 12"/>
            <p:cNvSpPr/>
            <p:nvPr/>
          </p:nvSpPr>
          <p:spPr>
            <a:xfrm>
              <a:off x="571544" y="2270"/>
              <a:ext cx="473122" cy="47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 cap="flat">
              <a:solidFill>
                <a:srgbClr val="B3B3B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8" name="Shape 13">
              <a:hlinkClick r:id="" action="ppaction://hlinkshowjump?jump=nextslide"/>
            </p:cNvPr>
            <p:cNvSpPr/>
            <p:nvPr/>
          </p:nvSpPr>
          <p:spPr>
            <a:xfrm rot="5400000">
              <a:off x="719555" y="156632"/>
              <a:ext cx="240786" cy="154674"/>
            </a:xfrm>
            <a:prstGeom prst="triangle">
              <a:avLst/>
            </a:prstGeom>
            <a:solidFill>
              <a:srgbClr val="CD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9" name="Shape 14"/>
            <p:cNvSpPr/>
            <p:nvPr/>
          </p:nvSpPr>
          <p:spPr>
            <a:xfrm rot="10800000">
              <a:off x="-1" y="0"/>
              <a:ext cx="473123" cy="47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 cap="flat">
              <a:solidFill>
                <a:srgbClr val="B3B3B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10" name="Shape 15">
              <a:hlinkClick r:id="" action="ppaction://hlinkshowjump?jump=previousslide"/>
            </p:cNvPr>
            <p:cNvSpPr/>
            <p:nvPr/>
          </p:nvSpPr>
          <p:spPr>
            <a:xfrm rot="16200000">
              <a:off x="83746" y="164604"/>
              <a:ext cx="241943" cy="154675"/>
            </a:xfrm>
            <a:prstGeom prst="triangle">
              <a:avLst/>
            </a:prstGeom>
            <a:solidFill>
              <a:srgbClr val="CD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89">
                <a:defRPr sz="21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</p:grpSp>
      <p:grpSp>
        <p:nvGrpSpPr>
          <p:cNvPr id="11" name="Group 28"/>
          <p:cNvGrpSpPr/>
          <p:nvPr userDrawn="1"/>
        </p:nvGrpSpPr>
        <p:grpSpPr>
          <a:xfrm>
            <a:off x="6161251" y="6515743"/>
            <a:ext cx="254000" cy="254000"/>
            <a:chOff x="0" y="0"/>
            <a:chExt cx="508000" cy="508000"/>
          </a:xfrm>
        </p:grpSpPr>
        <p:sp>
          <p:nvSpPr>
            <p:cNvPr id="12" name="Shape 26"/>
            <p:cNvSpPr/>
            <p:nvPr/>
          </p:nvSpPr>
          <p:spPr>
            <a:xfrm>
              <a:off x="0" y="0"/>
              <a:ext cx="508001" cy="50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4267"/>
            </a:p>
          </p:txBody>
        </p:sp>
        <p:sp>
          <p:nvSpPr>
            <p:cNvPr id="13" name="Shape 27"/>
            <p:cNvSpPr/>
            <p:nvPr/>
          </p:nvSpPr>
          <p:spPr>
            <a:xfrm>
              <a:off x="110033" y="133823"/>
              <a:ext cx="287934" cy="24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21600" y="2552"/>
                  </a:moveTo>
                  <a:cubicBezTo>
                    <a:pt x="21456" y="2916"/>
                    <a:pt x="21187" y="3376"/>
                    <a:pt x="20794" y="3932"/>
                  </a:cubicBezTo>
                  <a:cubicBezTo>
                    <a:pt x="20400" y="4488"/>
                    <a:pt x="19915" y="4976"/>
                    <a:pt x="19337" y="5398"/>
                  </a:cubicBezTo>
                  <a:cubicBezTo>
                    <a:pt x="19353" y="5551"/>
                    <a:pt x="19365" y="5695"/>
                    <a:pt x="19373" y="5829"/>
                  </a:cubicBezTo>
                  <a:cubicBezTo>
                    <a:pt x="19381" y="5963"/>
                    <a:pt x="19385" y="6107"/>
                    <a:pt x="19385" y="6260"/>
                  </a:cubicBezTo>
                  <a:cubicBezTo>
                    <a:pt x="19385" y="7066"/>
                    <a:pt x="19309" y="7947"/>
                    <a:pt x="19156" y="8905"/>
                  </a:cubicBezTo>
                  <a:cubicBezTo>
                    <a:pt x="19004" y="9863"/>
                    <a:pt x="18767" y="10836"/>
                    <a:pt x="18446" y="11823"/>
                  </a:cubicBezTo>
                  <a:cubicBezTo>
                    <a:pt x="18125" y="12810"/>
                    <a:pt x="17719" y="13788"/>
                    <a:pt x="17230" y="14756"/>
                  </a:cubicBezTo>
                  <a:cubicBezTo>
                    <a:pt x="16740" y="15724"/>
                    <a:pt x="16158" y="16619"/>
                    <a:pt x="15484" y="17444"/>
                  </a:cubicBezTo>
                  <a:cubicBezTo>
                    <a:pt x="14810" y="18268"/>
                    <a:pt x="14043" y="18996"/>
                    <a:pt x="13184" y="19629"/>
                  </a:cubicBezTo>
                  <a:cubicBezTo>
                    <a:pt x="12325" y="20261"/>
                    <a:pt x="11366" y="20731"/>
                    <a:pt x="10307" y="21038"/>
                  </a:cubicBezTo>
                  <a:cubicBezTo>
                    <a:pt x="9070" y="21364"/>
                    <a:pt x="7834" y="21526"/>
                    <a:pt x="6599" y="21526"/>
                  </a:cubicBezTo>
                  <a:cubicBezTo>
                    <a:pt x="6068" y="21526"/>
                    <a:pt x="5519" y="21493"/>
                    <a:pt x="4949" y="21426"/>
                  </a:cubicBezTo>
                  <a:cubicBezTo>
                    <a:pt x="4379" y="21359"/>
                    <a:pt x="3809" y="21234"/>
                    <a:pt x="3239" y="21051"/>
                  </a:cubicBezTo>
                  <a:cubicBezTo>
                    <a:pt x="2669" y="20870"/>
                    <a:pt x="2107" y="20625"/>
                    <a:pt x="1553" y="20319"/>
                  </a:cubicBezTo>
                  <a:cubicBezTo>
                    <a:pt x="1000" y="20012"/>
                    <a:pt x="482" y="19620"/>
                    <a:pt x="0" y="19140"/>
                  </a:cubicBezTo>
                  <a:cubicBezTo>
                    <a:pt x="1252" y="19351"/>
                    <a:pt x="2436" y="19231"/>
                    <a:pt x="3552" y="18781"/>
                  </a:cubicBezTo>
                  <a:cubicBezTo>
                    <a:pt x="4668" y="18331"/>
                    <a:pt x="5683" y="17693"/>
                    <a:pt x="6599" y="16869"/>
                  </a:cubicBezTo>
                  <a:cubicBezTo>
                    <a:pt x="6389" y="16869"/>
                    <a:pt x="6113" y="16845"/>
                    <a:pt x="5767" y="16797"/>
                  </a:cubicBezTo>
                  <a:cubicBezTo>
                    <a:pt x="5422" y="16749"/>
                    <a:pt x="5053" y="16605"/>
                    <a:pt x="4660" y="16366"/>
                  </a:cubicBezTo>
                  <a:cubicBezTo>
                    <a:pt x="4266" y="16126"/>
                    <a:pt x="3869" y="15757"/>
                    <a:pt x="3468" y="15259"/>
                  </a:cubicBezTo>
                  <a:cubicBezTo>
                    <a:pt x="3067" y="14760"/>
                    <a:pt x="2713" y="14061"/>
                    <a:pt x="2408" y="13161"/>
                  </a:cubicBezTo>
                  <a:cubicBezTo>
                    <a:pt x="2505" y="13198"/>
                    <a:pt x="2637" y="13223"/>
                    <a:pt x="2806" y="13232"/>
                  </a:cubicBezTo>
                  <a:cubicBezTo>
                    <a:pt x="2974" y="13242"/>
                    <a:pt x="3154" y="13237"/>
                    <a:pt x="3348" y="13218"/>
                  </a:cubicBezTo>
                  <a:cubicBezTo>
                    <a:pt x="3540" y="13198"/>
                    <a:pt x="3729" y="13175"/>
                    <a:pt x="3913" y="13146"/>
                  </a:cubicBezTo>
                  <a:cubicBezTo>
                    <a:pt x="4098" y="13118"/>
                    <a:pt x="4262" y="13083"/>
                    <a:pt x="4407" y="13045"/>
                  </a:cubicBezTo>
                  <a:cubicBezTo>
                    <a:pt x="3572" y="12738"/>
                    <a:pt x="2918" y="12331"/>
                    <a:pt x="2444" y="11823"/>
                  </a:cubicBezTo>
                  <a:cubicBezTo>
                    <a:pt x="1971" y="11315"/>
                    <a:pt x="1622" y="10793"/>
                    <a:pt x="1397" y="10256"/>
                  </a:cubicBezTo>
                  <a:cubicBezTo>
                    <a:pt x="1172" y="9720"/>
                    <a:pt x="1031" y="9212"/>
                    <a:pt x="975" y="8733"/>
                  </a:cubicBezTo>
                  <a:cubicBezTo>
                    <a:pt x="919" y="8253"/>
                    <a:pt x="891" y="7880"/>
                    <a:pt x="891" y="7612"/>
                  </a:cubicBezTo>
                  <a:cubicBezTo>
                    <a:pt x="1100" y="7765"/>
                    <a:pt x="1405" y="7928"/>
                    <a:pt x="1806" y="8100"/>
                  </a:cubicBezTo>
                  <a:cubicBezTo>
                    <a:pt x="2208" y="8273"/>
                    <a:pt x="2569" y="8349"/>
                    <a:pt x="2890" y="8330"/>
                  </a:cubicBezTo>
                  <a:cubicBezTo>
                    <a:pt x="2232" y="7678"/>
                    <a:pt x="1754" y="7032"/>
                    <a:pt x="1456" y="6389"/>
                  </a:cubicBezTo>
                  <a:cubicBezTo>
                    <a:pt x="1160" y="5748"/>
                    <a:pt x="983" y="5125"/>
                    <a:pt x="927" y="4521"/>
                  </a:cubicBezTo>
                  <a:cubicBezTo>
                    <a:pt x="871" y="3917"/>
                    <a:pt x="899" y="3329"/>
                    <a:pt x="1011" y="2753"/>
                  </a:cubicBezTo>
                  <a:cubicBezTo>
                    <a:pt x="1124" y="2178"/>
                    <a:pt x="1276" y="1622"/>
                    <a:pt x="1469" y="1085"/>
                  </a:cubicBezTo>
                  <a:cubicBezTo>
                    <a:pt x="2352" y="2273"/>
                    <a:pt x="3231" y="3237"/>
                    <a:pt x="4106" y="3975"/>
                  </a:cubicBezTo>
                  <a:cubicBezTo>
                    <a:pt x="4981" y="4713"/>
                    <a:pt x="5816" y="5283"/>
                    <a:pt x="6610" y="5685"/>
                  </a:cubicBezTo>
                  <a:cubicBezTo>
                    <a:pt x="7405" y="6088"/>
                    <a:pt x="8147" y="6356"/>
                    <a:pt x="8838" y="6490"/>
                  </a:cubicBezTo>
                  <a:cubicBezTo>
                    <a:pt x="9528" y="6625"/>
                    <a:pt x="10130" y="6692"/>
                    <a:pt x="10644" y="6692"/>
                  </a:cubicBezTo>
                  <a:cubicBezTo>
                    <a:pt x="10547" y="5925"/>
                    <a:pt x="10543" y="5196"/>
                    <a:pt x="10632" y="4507"/>
                  </a:cubicBezTo>
                  <a:cubicBezTo>
                    <a:pt x="10720" y="3817"/>
                    <a:pt x="10905" y="3185"/>
                    <a:pt x="11185" y="2609"/>
                  </a:cubicBezTo>
                  <a:cubicBezTo>
                    <a:pt x="11467" y="2034"/>
                    <a:pt x="11839" y="1541"/>
                    <a:pt x="12305" y="1129"/>
                  </a:cubicBezTo>
                  <a:cubicBezTo>
                    <a:pt x="12771" y="717"/>
                    <a:pt x="13325" y="405"/>
                    <a:pt x="13967" y="194"/>
                  </a:cubicBezTo>
                  <a:cubicBezTo>
                    <a:pt x="14753" y="-74"/>
                    <a:pt x="15508" y="-65"/>
                    <a:pt x="16230" y="223"/>
                  </a:cubicBezTo>
                  <a:cubicBezTo>
                    <a:pt x="16953" y="511"/>
                    <a:pt x="17571" y="1009"/>
                    <a:pt x="18084" y="1718"/>
                  </a:cubicBezTo>
                  <a:cubicBezTo>
                    <a:pt x="18309" y="1699"/>
                    <a:pt x="18663" y="1612"/>
                    <a:pt x="19144" y="1459"/>
                  </a:cubicBezTo>
                  <a:cubicBezTo>
                    <a:pt x="19626" y="1306"/>
                    <a:pt x="20227" y="971"/>
                    <a:pt x="20950" y="453"/>
                  </a:cubicBezTo>
                  <a:cubicBezTo>
                    <a:pt x="20902" y="645"/>
                    <a:pt x="20826" y="880"/>
                    <a:pt x="20722" y="1158"/>
                  </a:cubicBezTo>
                  <a:cubicBezTo>
                    <a:pt x="20617" y="1436"/>
                    <a:pt x="20484" y="1718"/>
                    <a:pt x="20324" y="2005"/>
                  </a:cubicBezTo>
                  <a:cubicBezTo>
                    <a:pt x="20164" y="2293"/>
                    <a:pt x="19971" y="2571"/>
                    <a:pt x="19746" y="2839"/>
                  </a:cubicBezTo>
                  <a:cubicBezTo>
                    <a:pt x="19521" y="3108"/>
                    <a:pt x="19264" y="3329"/>
                    <a:pt x="18976" y="3501"/>
                  </a:cubicBezTo>
                  <a:cubicBezTo>
                    <a:pt x="19217" y="3443"/>
                    <a:pt x="19481" y="3376"/>
                    <a:pt x="19770" y="3300"/>
                  </a:cubicBezTo>
                  <a:cubicBezTo>
                    <a:pt x="20011" y="3223"/>
                    <a:pt x="20292" y="3122"/>
                    <a:pt x="20613" y="2998"/>
                  </a:cubicBezTo>
                  <a:cubicBezTo>
                    <a:pt x="20934" y="2873"/>
                    <a:pt x="21263" y="2724"/>
                    <a:pt x="21600" y="2552"/>
                  </a:cubicBezTo>
                  <a:cubicBezTo>
                    <a:pt x="21600" y="2552"/>
                    <a:pt x="21600" y="2552"/>
                    <a:pt x="21600" y="255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grpSp>
        <p:nvGrpSpPr>
          <p:cNvPr id="14" name="Group 31"/>
          <p:cNvGrpSpPr/>
          <p:nvPr userDrawn="1"/>
        </p:nvGrpSpPr>
        <p:grpSpPr>
          <a:xfrm>
            <a:off x="5754795" y="6515743"/>
            <a:ext cx="254000" cy="254000"/>
            <a:chOff x="0" y="0"/>
            <a:chExt cx="508000" cy="508000"/>
          </a:xfrm>
        </p:grpSpPr>
        <p:sp>
          <p:nvSpPr>
            <p:cNvPr id="15" name="Shape 29"/>
            <p:cNvSpPr/>
            <p:nvPr/>
          </p:nvSpPr>
          <p:spPr>
            <a:xfrm>
              <a:off x="0" y="0"/>
              <a:ext cx="508001" cy="50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4267"/>
            </a:p>
          </p:txBody>
        </p:sp>
        <p:sp>
          <p:nvSpPr>
            <p:cNvPr id="16" name="Shape 30"/>
            <p:cNvSpPr/>
            <p:nvPr/>
          </p:nvSpPr>
          <p:spPr>
            <a:xfrm>
              <a:off x="193562" y="133823"/>
              <a:ext cx="120876" cy="24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75" y="4169"/>
                  </a:moveTo>
                  <a:cubicBezTo>
                    <a:pt x="4675" y="4035"/>
                    <a:pt x="4709" y="3743"/>
                    <a:pt x="4791" y="3297"/>
                  </a:cubicBezTo>
                  <a:cubicBezTo>
                    <a:pt x="4867" y="2854"/>
                    <a:pt x="5202" y="2383"/>
                    <a:pt x="5802" y="1894"/>
                  </a:cubicBezTo>
                  <a:cubicBezTo>
                    <a:pt x="6401" y="1405"/>
                    <a:pt x="7364" y="967"/>
                    <a:pt x="8707" y="580"/>
                  </a:cubicBezTo>
                  <a:cubicBezTo>
                    <a:pt x="10041" y="196"/>
                    <a:pt x="11974" y="0"/>
                    <a:pt x="14499" y="0"/>
                  </a:cubicBezTo>
                  <a:lnTo>
                    <a:pt x="21600" y="0"/>
                  </a:lnTo>
                  <a:lnTo>
                    <a:pt x="21600" y="3894"/>
                  </a:lnTo>
                  <a:lnTo>
                    <a:pt x="16396" y="3894"/>
                  </a:lnTo>
                  <a:cubicBezTo>
                    <a:pt x="15888" y="3894"/>
                    <a:pt x="15406" y="3990"/>
                    <a:pt x="14970" y="4182"/>
                  </a:cubicBezTo>
                  <a:cubicBezTo>
                    <a:pt x="14544" y="4373"/>
                    <a:pt x="14317" y="4557"/>
                    <a:pt x="14317" y="4725"/>
                  </a:cubicBezTo>
                  <a:lnTo>
                    <a:pt x="14317" y="7145"/>
                  </a:lnTo>
                  <a:lnTo>
                    <a:pt x="21600" y="7145"/>
                  </a:lnTo>
                  <a:cubicBezTo>
                    <a:pt x="21525" y="7620"/>
                    <a:pt x="21434" y="8081"/>
                    <a:pt x="21346" y="8528"/>
                  </a:cubicBezTo>
                  <a:lnTo>
                    <a:pt x="21055" y="9702"/>
                  </a:lnTo>
                  <a:cubicBezTo>
                    <a:pt x="20934" y="10099"/>
                    <a:pt x="20817" y="10469"/>
                    <a:pt x="20709" y="10807"/>
                  </a:cubicBezTo>
                  <a:lnTo>
                    <a:pt x="14271" y="10807"/>
                  </a:lnTo>
                  <a:lnTo>
                    <a:pt x="14271" y="21600"/>
                  </a:lnTo>
                  <a:lnTo>
                    <a:pt x="4675" y="21600"/>
                  </a:lnTo>
                  <a:lnTo>
                    <a:pt x="4675" y="10807"/>
                  </a:lnTo>
                  <a:lnTo>
                    <a:pt x="0" y="10807"/>
                  </a:lnTo>
                  <a:lnTo>
                    <a:pt x="0" y="7145"/>
                  </a:lnTo>
                  <a:lnTo>
                    <a:pt x="4675" y="7145"/>
                  </a:lnTo>
                  <a:cubicBezTo>
                    <a:pt x="4675" y="7145"/>
                    <a:pt x="4675" y="4169"/>
                    <a:pt x="4675" y="41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grpSp>
        <p:nvGrpSpPr>
          <p:cNvPr id="17" name="Group 34"/>
          <p:cNvGrpSpPr/>
          <p:nvPr userDrawn="1"/>
        </p:nvGrpSpPr>
        <p:grpSpPr>
          <a:xfrm>
            <a:off x="5959839" y="6515743"/>
            <a:ext cx="254000" cy="254000"/>
            <a:chOff x="0" y="0"/>
            <a:chExt cx="508000" cy="508000"/>
          </a:xfrm>
        </p:grpSpPr>
        <p:sp>
          <p:nvSpPr>
            <p:cNvPr id="18" name="Shape 32"/>
            <p:cNvSpPr/>
            <p:nvPr/>
          </p:nvSpPr>
          <p:spPr>
            <a:xfrm>
              <a:off x="0" y="0"/>
              <a:ext cx="508001" cy="508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4267"/>
            </a:p>
          </p:txBody>
        </p:sp>
        <p:sp>
          <p:nvSpPr>
            <p:cNvPr id="19" name="Shape 33"/>
            <p:cNvSpPr/>
            <p:nvPr/>
          </p:nvSpPr>
          <p:spPr>
            <a:xfrm>
              <a:off x="130580" y="133823"/>
              <a:ext cx="246840" cy="24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28" y="0"/>
                  </a:moveTo>
                  <a:cubicBezTo>
                    <a:pt x="960" y="0"/>
                    <a:pt x="0" y="1009"/>
                    <a:pt x="0" y="2332"/>
                  </a:cubicBezTo>
                  <a:cubicBezTo>
                    <a:pt x="0" y="3624"/>
                    <a:pt x="928" y="4679"/>
                    <a:pt x="2365" y="4679"/>
                  </a:cubicBezTo>
                  <a:cubicBezTo>
                    <a:pt x="3893" y="4679"/>
                    <a:pt x="4825" y="3624"/>
                    <a:pt x="4825" y="2332"/>
                  </a:cubicBezTo>
                  <a:cubicBezTo>
                    <a:pt x="4794" y="1009"/>
                    <a:pt x="3896" y="0"/>
                    <a:pt x="2428" y="0"/>
                  </a:cubicBezTo>
                  <a:close/>
                  <a:moveTo>
                    <a:pt x="16350" y="6218"/>
                  </a:moveTo>
                  <a:cubicBezTo>
                    <a:pt x="13892" y="6218"/>
                    <a:pt x="12424" y="7661"/>
                    <a:pt x="11825" y="8646"/>
                  </a:cubicBezTo>
                  <a:lnTo>
                    <a:pt x="11730" y="8646"/>
                  </a:lnTo>
                  <a:lnTo>
                    <a:pt x="11525" y="6558"/>
                  </a:lnTo>
                  <a:lnTo>
                    <a:pt x="7568" y="6558"/>
                  </a:lnTo>
                  <a:cubicBezTo>
                    <a:pt x="7629" y="7913"/>
                    <a:pt x="7694" y="9474"/>
                    <a:pt x="7694" y="11351"/>
                  </a:cubicBezTo>
                  <a:cubicBezTo>
                    <a:pt x="7694" y="11351"/>
                    <a:pt x="7694" y="21600"/>
                    <a:pt x="7694" y="21600"/>
                  </a:cubicBezTo>
                  <a:lnTo>
                    <a:pt x="12251" y="21600"/>
                  </a:lnTo>
                  <a:lnTo>
                    <a:pt x="12251" y="12921"/>
                  </a:lnTo>
                  <a:cubicBezTo>
                    <a:pt x="12251" y="12490"/>
                    <a:pt x="12272" y="12062"/>
                    <a:pt x="12392" y="11755"/>
                  </a:cubicBezTo>
                  <a:cubicBezTo>
                    <a:pt x="12722" y="10894"/>
                    <a:pt x="13467" y="10007"/>
                    <a:pt x="14726" y="10007"/>
                  </a:cubicBezTo>
                  <a:cubicBezTo>
                    <a:pt x="16374" y="10007"/>
                    <a:pt x="17044" y="11321"/>
                    <a:pt x="17044" y="13261"/>
                  </a:cubicBezTo>
                  <a:lnTo>
                    <a:pt x="17044" y="21600"/>
                  </a:lnTo>
                  <a:lnTo>
                    <a:pt x="21600" y="21600"/>
                  </a:lnTo>
                  <a:lnTo>
                    <a:pt x="21600" y="12711"/>
                  </a:lnTo>
                  <a:cubicBezTo>
                    <a:pt x="21600" y="8280"/>
                    <a:pt x="19347" y="6218"/>
                    <a:pt x="16350" y="6218"/>
                  </a:cubicBezTo>
                  <a:close/>
                  <a:moveTo>
                    <a:pt x="126" y="6525"/>
                  </a:moveTo>
                  <a:lnTo>
                    <a:pt x="126" y="21568"/>
                  </a:lnTo>
                  <a:cubicBezTo>
                    <a:pt x="126" y="21568"/>
                    <a:pt x="4667" y="21568"/>
                    <a:pt x="4667" y="21568"/>
                  </a:cubicBezTo>
                  <a:lnTo>
                    <a:pt x="4667" y="6525"/>
                  </a:lnTo>
                  <a:lnTo>
                    <a:pt x="126" y="65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22859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</p:grpSp>
      <p:sp>
        <p:nvSpPr>
          <p:cNvPr id="20" name="Shape 35"/>
          <p:cNvSpPr/>
          <p:nvPr userDrawn="1"/>
        </p:nvSpPr>
        <p:spPr>
          <a:xfrm>
            <a:off x="11787051" y="97531"/>
            <a:ext cx="297229" cy="296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2860" tIns="22860" rIns="22860" bIns="22860"/>
          <a:lstStyle/>
          <a:p>
            <a:pPr lvl="0" defTabSz="457189">
              <a:defRPr sz="2100">
                <a:latin typeface="Gill Sans"/>
                <a:ea typeface="Gill Sans"/>
                <a:cs typeface="Gill Sans"/>
                <a:sym typeface="Gill Sans"/>
              </a:defRPr>
            </a:pPr>
            <a:endParaRPr sz="2800"/>
          </a:p>
        </p:txBody>
      </p:sp>
      <p:sp>
        <p:nvSpPr>
          <p:cNvPr id="29" name="Shape 36"/>
          <p:cNvSpPr>
            <a:spLocks noGrp="1"/>
          </p:cNvSpPr>
          <p:nvPr>
            <p:ph type="sldNum" sz="quarter" idx="2"/>
          </p:nvPr>
        </p:nvSpPr>
        <p:spPr>
          <a:xfrm>
            <a:off x="11781386" y="162566"/>
            <a:ext cx="308559" cy="1231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9085866" y="591100"/>
            <a:ext cx="1781023" cy="1769629"/>
          </a:xfrm>
          <a:prstGeom prst="ellipse">
            <a:avLst/>
          </a:prstGeom>
        </p:spPr>
        <p:txBody>
          <a:bodyPr vert="horz" anchor="ctr"/>
          <a:lstStyle>
            <a:lvl1pPr algn="ctr">
              <a:defRPr sz="1333" baseline="0">
                <a:latin typeface="Roboto Regular"/>
                <a:cs typeface="Roboto Regular"/>
              </a:defRPr>
            </a:lvl1pPr>
          </a:lstStyle>
          <a:p>
            <a:r>
              <a:rPr lang="en-US" dirty="0" smtClean="0"/>
              <a:t>Image Place Holder</a:t>
            </a:r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5089690" y="591100"/>
            <a:ext cx="1781023" cy="1769629"/>
          </a:xfrm>
          <a:prstGeom prst="ellipse">
            <a:avLst/>
          </a:prstGeom>
        </p:spPr>
        <p:txBody>
          <a:bodyPr vert="horz" anchor="ctr"/>
          <a:lstStyle>
            <a:lvl1pPr algn="ctr">
              <a:defRPr sz="1333" baseline="0">
                <a:latin typeface="Roboto Regular"/>
                <a:cs typeface="Roboto Regular"/>
              </a:defRPr>
            </a:lvl1pPr>
          </a:lstStyle>
          <a:p>
            <a:r>
              <a:rPr lang="en-US" dirty="0" smtClean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39857936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/>
          <a:lstStyle>
            <a:lvl1pPr algn="ctr">
              <a:defRPr sz="1067" baseline="0">
                <a:latin typeface="Roboto Regular"/>
                <a:cs typeface="Roboto Regular"/>
              </a:defRPr>
            </a:lvl1pPr>
          </a:lstStyle>
          <a:p>
            <a:r>
              <a:rPr lang="en-US" dirty="0" smtClean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323094474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0_Responsiv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DCDEE0">
              <a:alpha val="4059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/>
          </a:p>
        </p:txBody>
      </p:sp>
      <p:sp>
        <p:nvSpPr>
          <p:cNvPr id="100" name="Picture Placeholder 4"/>
          <p:cNvSpPr>
            <a:spLocks noGrp="1"/>
          </p:cNvSpPr>
          <p:nvPr>
            <p:ph type="pic" sz="quarter" idx="35" hasCustomPrompt="1"/>
          </p:nvPr>
        </p:nvSpPr>
        <p:spPr>
          <a:xfrm>
            <a:off x="0" y="5265144"/>
            <a:ext cx="12192000" cy="1592857"/>
          </a:xfrm>
          <a:prstGeom prst="rect">
            <a:avLst/>
          </a:prstGeom>
        </p:spPr>
        <p:txBody>
          <a:bodyPr vert="horz" anchor="ctr"/>
          <a:lstStyle>
            <a:lvl1pPr algn="ctr">
              <a:defRPr sz="1333" baseline="0">
                <a:latin typeface="Roboto Regular"/>
                <a:cs typeface="Roboto Regular"/>
              </a:defRPr>
            </a:lvl1pPr>
          </a:lstStyle>
          <a:p>
            <a:r>
              <a:rPr lang="en-US" dirty="0" smtClean="0"/>
              <a:t>Image Place Holder</a:t>
            </a:r>
          </a:p>
        </p:txBody>
      </p:sp>
      <p:sp>
        <p:nvSpPr>
          <p:cNvPr id="20" name="Shape 35"/>
          <p:cNvSpPr/>
          <p:nvPr userDrawn="1"/>
        </p:nvSpPr>
        <p:spPr>
          <a:xfrm>
            <a:off x="11787051" y="97531"/>
            <a:ext cx="297229" cy="296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2860" tIns="22860" rIns="22860" bIns="22860"/>
          <a:lstStyle/>
          <a:p>
            <a:pPr lvl="0" defTabSz="457189">
              <a:defRPr sz="2100">
                <a:latin typeface="Gill Sans"/>
                <a:ea typeface="Gill Sans"/>
                <a:cs typeface="Gill Sans"/>
                <a:sym typeface="Gill Sans"/>
              </a:defRPr>
            </a:pPr>
            <a:endParaRPr sz="2800"/>
          </a:p>
        </p:txBody>
      </p:sp>
      <p:sp>
        <p:nvSpPr>
          <p:cNvPr id="29" name="Shape 36"/>
          <p:cNvSpPr>
            <a:spLocks noGrp="1"/>
          </p:cNvSpPr>
          <p:nvPr>
            <p:ph type="sldNum" sz="quarter" idx="2"/>
          </p:nvPr>
        </p:nvSpPr>
        <p:spPr>
          <a:xfrm>
            <a:off x="11781386" y="162566"/>
            <a:ext cx="308559" cy="1231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55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025562" y="6158291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400" b="0" i="0" smtClean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pPr algn="l"/>
              <a:t>‹#›</a:t>
            </a:fld>
            <a:endParaRPr lang="en-US" sz="1400" b="0" i="0" dirty="0">
              <a:solidFill>
                <a:srgbClr val="FFFFFF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04035" y="6168552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 smtClean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t>Slide  /</a:t>
            </a:r>
            <a:endParaRPr lang="en-US" sz="1400" b="0" i="0" dirty="0">
              <a:solidFill>
                <a:srgbClr val="FFFFFF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41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" y="0"/>
            <a:ext cx="12176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13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" y="0"/>
            <a:ext cx="12176614" cy="6858000"/>
          </a:xfrm>
          <a:prstGeom prst="rect">
            <a:avLst/>
          </a:prstGeom>
        </p:spPr>
      </p:pic>
      <p:sp>
        <p:nvSpPr>
          <p:cNvPr id="3" name="自由: 形状 32"/>
          <p:cNvSpPr/>
          <p:nvPr userDrawn="1"/>
        </p:nvSpPr>
        <p:spPr>
          <a:xfrm rot="16200000">
            <a:off x="2147" y="157512"/>
            <a:ext cx="7507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自由: 形状 31"/>
          <p:cNvSpPr/>
          <p:nvPr userDrawn="1"/>
        </p:nvSpPr>
        <p:spPr>
          <a:xfrm rot="16200000">
            <a:off x="-91333" y="250990"/>
            <a:ext cx="750727" cy="568059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755020" y="910384"/>
            <a:ext cx="109725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 userDrawn="1"/>
        </p:nvSpPr>
        <p:spPr>
          <a:xfrm>
            <a:off x="10464799" y="97401"/>
            <a:ext cx="226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accent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LOGO</a:t>
            </a:r>
            <a:endParaRPr lang="zh-CN" altLang="en-US" sz="4400" dirty="0">
              <a:solidFill>
                <a:schemeClr val="accent1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89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11333816" y="322557"/>
            <a:ext cx="487977" cy="2870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11339649" y="421679"/>
            <a:ext cx="488775" cy="26185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59314" y="273253"/>
            <a:ext cx="449441" cy="467448"/>
          </a:xfrm>
          <a:prstGeom prst="rect">
            <a:avLst/>
          </a:prstGeom>
        </p:spPr>
        <p:txBody>
          <a:bodyPr vert="horz" lIns="0" tIns="0" rIns="0" bIns="6094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333" smtClean="0"/>
              <a:pPr/>
              <a:t>‹#›</a:t>
            </a:fld>
            <a:endParaRPr lang="en-US" sz="1333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463225" y="6309321"/>
            <a:ext cx="298776" cy="294875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1244945" y="6309321"/>
            <a:ext cx="298776" cy="294875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736945" y="6460467"/>
            <a:ext cx="50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2125663" y="1082835"/>
            <a:ext cx="7940676" cy="41909"/>
            <a:chOff x="3060700" y="4724400"/>
            <a:chExt cx="5955507" cy="3143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54704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自由: 形状 32"/>
          <p:cNvSpPr/>
          <p:nvPr userDrawn="1"/>
        </p:nvSpPr>
        <p:spPr>
          <a:xfrm rot="16200000">
            <a:off x="2147" y="142998"/>
            <a:ext cx="7507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自由: 形状 31"/>
          <p:cNvSpPr/>
          <p:nvPr userDrawn="1"/>
        </p:nvSpPr>
        <p:spPr>
          <a:xfrm rot="16200000">
            <a:off x="-91333" y="236476"/>
            <a:ext cx="750727" cy="568059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29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10868" cy="6858264"/>
          </a:xfrm>
          <a:prstGeom prst="rect">
            <a:avLst/>
          </a:prstGeom>
        </p:spPr>
      </p:pic>
      <p:sp>
        <p:nvSpPr>
          <p:cNvPr id="3" name="燕尾形 2"/>
          <p:cNvSpPr/>
          <p:nvPr userDrawn="1"/>
        </p:nvSpPr>
        <p:spPr bwMode="auto">
          <a:xfrm>
            <a:off x="175596" y="397755"/>
            <a:ext cx="384043" cy="480053"/>
          </a:xfrm>
          <a:prstGeom prst="chevron">
            <a:avLst/>
          </a:prstGeom>
          <a:solidFill>
            <a:schemeClr val="accent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4" name="燕尾形 3"/>
          <p:cNvSpPr/>
          <p:nvPr userDrawn="1"/>
        </p:nvSpPr>
        <p:spPr bwMode="auto">
          <a:xfrm>
            <a:off x="527381" y="400732"/>
            <a:ext cx="384043" cy="480053"/>
          </a:xfrm>
          <a:prstGeom prst="chevron">
            <a:avLst/>
          </a:prstGeom>
          <a:solidFill>
            <a:schemeClr val="accent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5" name="MH_SubTitle_1"/>
          <p:cNvSpPr txBox="1"/>
          <p:nvPr userDrawn="1">
            <p:custDataLst>
              <p:tags r:id="rId1"/>
            </p:custDataLst>
          </p:nvPr>
        </p:nvSpPr>
        <p:spPr>
          <a:xfrm>
            <a:off x="1090508" y="411670"/>
            <a:ext cx="4128459" cy="3282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2133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请在这里添加标题内容</a:t>
            </a:r>
            <a:endParaRPr lang="en-US" altLang="zh-CN" sz="2133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 bwMode="auto">
          <a:xfrm flipV="1">
            <a:off x="608828" y="816850"/>
            <a:ext cx="11568608" cy="60959"/>
          </a:xfrm>
          <a:prstGeom prst="rect">
            <a:avLst/>
          </a:prstGeom>
          <a:solidFill>
            <a:schemeClr val="accent1"/>
          </a:solidFill>
          <a:ln w="15875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353929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035C5D1-AD16-4B01-871F-DE047A6CFB67}" type="datetimeFigureOut">
              <a:rPr lang="zh-CN" altLang="en-US" smtClean="0"/>
              <a:t>2019/5/3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523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9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715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03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75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533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9"/>
          <p:cNvSpPr txBox="1"/>
          <p:nvPr/>
        </p:nvSpPr>
        <p:spPr>
          <a:xfrm>
            <a:off x="925623" y="2350530"/>
            <a:ext cx="10033516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微博</a:t>
            </a:r>
            <a:r>
              <a:rPr lang="zh-CN" altLang="en-US" sz="48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用户</a:t>
            </a:r>
            <a:r>
              <a:rPr lang="zh-CN" altLang="en-US" sz="4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情感</a:t>
            </a:r>
            <a:r>
              <a:rPr lang="zh-CN" altLang="en-US" sz="4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分析系统的设计与实现</a:t>
            </a:r>
            <a:endParaRPr lang="zh-CN" altLang="en-US" sz="4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28" name="原创设计师QQ598969553                 _15"/>
          <p:cNvSpPr/>
          <p:nvPr/>
        </p:nvSpPr>
        <p:spPr>
          <a:xfrm>
            <a:off x="3946916" y="4905161"/>
            <a:ext cx="3990928" cy="234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答辩人</a:t>
            </a:r>
            <a:r>
              <a:rPr lang="zh-CN" altLang="en-US" dirty="0" smtClean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：黄少鹏     </a:t>
            </a:r>
            <a:r>
              <a:rPr lang="zh-CN" altLang="en-US" dirty="0" smtClean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导师</a:t>
            </a:r>
            <a:r>
              <a:rPr lang="zh-CN" altLang="en-US" dirty="0" smtClean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：</a:t>
            </a:r>
            <a:r>
              <a:rPr lang="zh-CN" altLang="en-US" dirty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蔡培茂</a:t>
            </a:r>
            <a:endParaRPr lang="zh-CN" altLang="en-US" dirty="0">
              <a:solidFill>
                <a:schemeClr val="tx2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67645" y="3839309"/>
            <a:ext cx="2749471" cy="40011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北京理工大学珠海学院</a:t>
            </a:r>
            <a:endParaRPr lang="en-US" altLang="zh-CN" sz="2000" dirty="0">
              <a:solidFill>
                <a:schemeClr val="bg2">
                  <a:lumMod val="20000"/>
                  <a:lumOff val="80000"/>
                </a:schemeClr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3" name="钢琴曲 - 秒速五厘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59336" y="-8830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2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/>
      <p:bldP spid="27" grpId="1"/>
      <p:bldP spid="28" grpId="0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05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最终系统</a:t>
            </a:r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-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首页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19" y="677764"/>
            <a:ext cx="11159244" cy="61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3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05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最终系统</a:t>
            </a:r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-</a:t>
            </a:r>
            <a:r>
              <a:rPr lang="zh-CN" altLang="en-US" sz="2800" dirty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已爬虫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0" y="677765"/>
            <a:ext cx="11159244" cy="61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38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05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最终系统</a:t>
            </a:r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-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个人信息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爬虫结果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0" y="677764"/>
            <a:ext cx="11159868" cy="6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5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05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最终系统</a:t>
            </a:r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-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单条微博爬虫结果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0" y="677764"/>
            <a:ext cx="11159868" cy="6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7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05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最终系统</a:t>
            </a:r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-</a:t>
            </a:r>
            <a:r>
              <a:rPr lang="zh-CN" altLang="en-US" sz="2800" dirty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多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人信息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爬虫结果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0" y="677763"/>
            <a:ext cx="11159868" cy="6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2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05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最终系统</a:t>
            </a:r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-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后台管理系统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0" y="677763"/>
            <a:ext cx="11159868" cy="61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9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9"/>
          <p:cNvSpPr txBox="1"/>
          <p:nvPr/>
        </p:nvSpPr>
        <p:spPr>
          <a:xfrm>
            <a:off x="3680442" y="2343879"/>
            <a:ext cx="4229043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谢谢观赏</a:t>
            </a:r>
            <a:endParaRPr lang="zh-CN" altLang="en-US" sz="8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28" name="原创设计师QQ598969553                 _15"/>
          <p:cNvSpPr/>
          <p:nvPr/>
        </p:nvSpPr>
        <p:spPr>
          <a:xfrm>
            <a:off x="3960144" y="4135202"/>
            <a:ext cx="3949341" cy="185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i="1" dirty="0" smtClean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答辩人</a:t>
            </a:r>
            <a:r>
              <a:rPr lang="zh-CN" altLang="en-US" sz="1600" i="1" dirty="0" smtClean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：</a:t>
            </a:r>
            <a:r>
              <a:rPr lang="zh-CN" altLang="en-US" sz="1600" i="1" dirty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黄少鹏</a:t>
            </a:r>
            <a:r>
              <a:rPr lang="zh-CN" altLang="en-US" sz="1600" i="1" dirty="0" smtClean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    </a:t>
            </a:r>
            <a:r>
              <a:rPr lang="zh-CN" altLang="en-US" sz="1600" i="1" dirty="0" smtClean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日期：</a:t>
            </a:r>
            <a:r>
              <a:rPr lang="en-US" altLang="zh-CN" sz="1600" i="1" dirty="0" smtClean="0">
                <a:solidFill>
                  <a:schemeClr val="tx2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2019.5.4</a:t>
            </a:r>
            <a:endParaRPr lang="zh-CN" altLang="en-US" sz="1600" i="1" dirty="0">
              <a:solidFill>
                <a:schemeClr val="tx2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40208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9"/>
          <p:cNvSpPr txBox="1"/>
          <p:nvPr/>
        </p:nvSpPr>
        <p:spPr>
          <a:xfrm>
            <a:off x="5927254" y="1440366"/>
            <a:ext cx="215956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01  </a:t>
            </a:r>
            <a:r>
              <a:rPr lang="zh-CN" altLang="en-US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系统介绍</a:t>
            </a:r>
            <a:endParaRPr lang="zh-CN" altLang="en-US" sz="24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8" name="TextBox 29"/>
          <p:cNvSpPr txBox="1"/>
          <p:nvPr/>
        </p:nvSpPr>
        <p:spPr>
          <a:xfrm>
            <a:off x="5927254" y="2274065"/>
            <a:ext cx="215956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02  </a:t>
            </a:r>
            <a:r>
              <a:rPr lang="zh-CN" altLang="en-US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爬虫模块</a:t>
            </a:r>
            <a:endParaRPr lang="zh-CN" altLang="en-US" sz="24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9" name="TextBox 29"/>
          <p:cNvSpPr txBox="1"/>
          <p:nvPr/>
        </p:nvSpPr>
        <p:spPr>
          <a:xfrm>
            <a:off x="5927254" y="3118437"/>
            <a:ext cx="27751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03  </a:t>
            </a:r>
            <a:r>
              <a:rPr lang="zh-CN" altLang="en-US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情感分析模块</a:t>
            </a:r>
            <a:endParaRPr lang="zh-CN" altLang="en-US" sz="24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5927254" y="3962809"/>
            <a:ext cx="27751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04  </a:t>
            </a:r>
            <a:r>
              <a:rPr lang="zh-CN" altLang="en-US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数据分析模块</a:t>
            </a:r>
            <a:endParaRPr lang="zh-CN" altLang="en-US" sz="24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5927254" y="4807181"/>
            <a:ext cx="215956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05  </a:t>
            </a:r>
            <a:r>
              <a:rPr lang="zh-CN" altLang="en-US" sz="2400" dirty="0" smtClean="0">
                <a:solidFill>
                  <a:schemeClr val="tx2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最终系统</a:t>
            </a:r>
            <a:endParaRPr lang="zh-CN" altLang="en-US" sz="24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2131806" y="3868609"/>
            <a:ext cx="207620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CONTENTS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2176690" y="2668280"/>
            <a:ext cx="2031325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谐体" panose="02000000000000000000" pitchFamily="2" charset="-122"/>
                <a:ea typeface="张海山锐谐体" panose="02000000000000000000" pitchFamily="2" charset="-122"/>
              </a:rPr>
              <a:t>目录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24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2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6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2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6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6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2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6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6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6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3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2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84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2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1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4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34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2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1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9"/>
          <p:cNvSpPr>
            <a:spLocks/>
          </p:cNvSpPr>
          <p:nvPr/>
        </p:nvSpPr>
        <p:spPr bwMode="auto">
          <a:xfrm>
            <a:off x="3442861" y="2215205"/>
            <a:ext cx="4576879" cy="3226227"/>
          </a:xfrm>
          <a:custGeom>
            <a:avLst/>
            <a:gdLst>
              <a:gd name="T0" fmla="*/ 904 w 2246"/>
              <a:gd name="T1" fmla="*/ 952 h 1582"/>
              <a:gd name="T2" fmla="*/ 1878 w 2246"/>
              <a:gd name="T3" fmla="*/ 952 h 1582"/>
              <a:gd name="T4" fmla="*/ 1878 w 2246"/>
              <a:gd name="T5" fmla="*/ 1087 h 1582"/>
              <a:gd name="T6" fmla="*/ 2246 w 2246"/>
              <a:gd name="T7" fmla="*/ 790 h 1582"/>
              <a:gd name="T8" fmla="*/ 1878 w 2246"/>
              <a:gd name="T9" fmla="*/ 492 h 1582"/>
              <a:gd name="T10" fmla="*/ 1878 w 2246"/>
              <a:gd name="T11" fmla="*/ 627 h 1582"/>
              <a:gd name="T12" fmla="*/ 901 w 2246"/>
              <a:gd name="T13" fmla="*/ 627 h 1582"/>
              <a:gd name="T14" fmla="*/ 274 w 2246"/>
              <a:gd name="T15" fmla="*/ 0 h 1582"/>
              <a:gd name="T16" fmla="*/ 142 w 2246"/>
              <a:gd name="T17" fmla="*/ 0 h 1582"/>
              <a:gd name="T18" fmla="*/ 48 w 2246"/>
              <a:gd name="T19" fmla="*/ 326 h 1582"/>
              <a:gd name="T20" fmla="*/ 139 w 2246"/>
              <a:gd name="T21" fmla="*/ 326 h 1582"/>
              <a:gd name="T22" fmla="*/ 441 w 2246"/>
              <a:gd name="T23" fmla="*/ 627 h 1582"/>
              <a:gd name="T24" fmla="*/ 6 w 2246"/>
              <a:gd name="T25" fmla="*/ 627 h 1582"/>
              <a:gd name="T26" fmla="*/ 0 w 2246"/>
              <a:gd name="T27" fmla="*/ 790 h 1582"/>
              <a:gd name="T28" fmla="*/ 6 w 2246"/>
              <a:gd name="T29" fmla="*/ 952 h 1582"/>
              <a:gd name="T30" fmla="*/ 443 w 2246"/>
              <a:gd name="T31" fmla="*/ 952 h 1582"/>
              <a:gd name="T32" fmla="*/ 139 w 2246"/>
              <a:gd name="T33" fmla="*/ 1256 h 1582"/>
              <a:gd name="T34" fmla="*/ 48 w 2246"/>
              <a:gd name="T35" fmla="*/ 1256 h 1582"/>
              <a:gd name="T36" fmla="*/ 144 w 2246"/>
              <a:gd name="T37" fmla="*/ 1582 h 1582"/>
              <a:gd name="T38" fmla="*/ 274 w 2246"/>
              <a:gd name="T39" fmla="*/ 1582 h 1582"/>
              <a:gd name="T40" fmla="*/ 904 w 2246"/>
              <a:gd name="T41" fmla="*/ 952 h 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6" h="1582">
                <a:moveTo>
                  <a:pt x="904" y="952"/>
                </a:moveTo>
                <a:cubicBezTo>
                  <a:pt x="1878" y="952"/>
                  <a:pt x="1878" y="952"/>
                  <a:pt x="1878" y="952"/>
                </a:cubicBezTo>
                <a:cubicBezTo>
                  <a:pt x="1878" y="1087"/>
                  <a:pt x="1878" y="1087"/>
                  <a:pt x="1878" y="1087"/>
                </a:cubicBezTo>
                <a:cubicBezTo>
                  <a:pt x="2246" y="790"/>
                  <a:pt x="2246" y="790"/>
                  <a:pt x="2246" y="790"/>
                </a:cubicBezTo>
                <a:cubicBezTo>
                  <a:pt x="1878" y="492"/>
                  <a:pt x="1878" y="492"/>
                  <a:pt x="1878" y="492"/>
                </a:cubicBezTo>
                <a:cubicBezTo>
                  <a:pt x="1878" y="627"/>
                  <a:pt x="1878" y="627"/>
                  <a:pt x="1878" y="627"/>
                </a:cubicBezTo>
                <a:cubicBezTo>
                  <a:pt x="901" y="627"/>
                  <a:pt x="901" y="627"/>
                  <a:pt x="901" y="627"/>
                </a:cubicBezTo>
                <a:cubicBezTo>
                  <a:pt x="274" y="0"/>
                  <a:pt x="274" y="0"/>
                  <a:pt x="274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03" y="105"/>
                  <a:pt x="71" y="214"/>
                  <a:pt x="48" y="326"/>
                </a:cubicBezTo>
                <a:cubicBezTo>
                  <a:pt x="139" y="326"/>
                  <a:pt x="139" y="326"/>
                  <a:pt x="139" y="326"/>
                </a:cubicBezTo>
                <a:cubicBezTo>
                  <a:pt x="441" y="627"/>
                  <a:pt x="441" y="627"/>
                  <a:pt x="441" y="627"/>
                </a:cubicBezTo>
                <a:cubicBezTo>
                  <a:pt x="6" y="627"/>
                  <a:pt x="6" y="627"/>
                  <a:pt x="6" y="627"/>
                </a:cubicBezTo>
                <a:cubicBezTo>
                  <a:pt x="2" y="681"/>
                  <a:pt x="0" y="735"/>
                  <a:pt x="0" y="790"/>
                </a:cubicBezTo>
                <a:cubicBezTo>
                  <a:pt x="0" y="844"/>
                  <a:pt x="2" y="899"/>
                  <a:pt x="6" y="952"/>
                </a:cubicBezTo>
                <a:cubicBezTo>
                  <a:pt x="443" y="952"/>
                  <a:pt x="443" y="952"/>
                  <a:pt x="443" y="952"/>
                </a:cubicBezTo>
                <a:cubicBezTo>
                  <a:pt x="139" y="1256"/>
                  <a:pt x="139" y="1256"/>
                  <a:pt x="139" y="1256"/>
                </a:cubicBezTo>
                <a:cubicBezTo>
                  <a:pt x="48" y="1256"/>
                  <a:pt x="48" y="1256"/>
                  <a:pt x="48" y="1256"/>
                </a:cubicBezTo>
                <a:cubicBezTo>
                  <a:pt x="72" y="1368"/>
                  <a:pt x="104" y="1477"/>
                  <a:pt x="144" y="1582"/>
                </a:cubicBezTo>
                <a:cubicBezTo>
                  <a:pt x="274" y="1582"/>
                  <a:pt x="274" y="1582"/>
                  <a:pt x="274" y="1582"/>
                </a:cubicBezTo>
                <a:lnTo>
                  <a:pt x="904" y="9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0" rIns="54864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zh-CN" altLang="en-US" sz="3200" b="1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t>跨</a:t>
            </a:r>
            <a:r>
              <a:rPr lang="zh-CN" altLang="en-US" sz="3200" b="1" dirty="0" smtClean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t>域请求</a:t>
            </a:r>
            <a:endParaRPr lang="en-US" sz="3200" b="1" dirty="0">
              <a:solidFill>
                <a:srgbClr val="FFFFFF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" y="1618940"/>
            <a:ext cx="3732551" cy="4362137"/>
          </a:xfrm>
          <a:custGeom>
            <a:avLst/>
            <a:gdLst>
              <a:gd name="connsiteX0" fmla="*/ 0 w 3732551"/>
              <a:gd name="connsiteY0" fmla="*/ 0 h 4362137"/>
              <a:gd name="connsiteX1" fmla="*/ 3732551 w 3732551"/>
              <a:gd name="connsiteY1" fmla="*/ 0 h 4362137"/>
              <a:gd name="connsiteX2" fmla="*/ 3732551 w 3732551"/>
              <a:gd name="connsiteY2" fmla="*/ 4362137 h 4362137"/>
              <a:gd name="connsiteX3" fmla="*/ 0 w 3732551"/>
              <a:gd name="connsiteY3" fmla="*/ 4362137 h 4362137"/>
              <a:gd name="connsiteX4" fmla="*/ 0 w 3732551"/>
              <a:gd name="connsiteY4" fmla="*/ 0 h 4362137"/>
              <a:gd name="connsiteX0" fmla="*/ 0 w 3732551"/>
              <a:gd name="connsiteY0" fmla="*/ 0 h 4362137"/>
              <a:gd name="connsiteX1" fmla="*/ 3732551 w 3732551"/>
              <a:gd name="connsiteY1" fmla="*/ 0 h 4362137"/>
              <a:gd name="connsiteX2" fmla="*/ 3725056 w 3732551"/>
              <a:gd name="connsiteY2" fmla="*/ 502170 h 4362137"/>
              <a:gd name="connsiteX3" fmla="*/ 3732551 w 3732551"/>
              <a:gd name="connsiteY3" fmla="*/ 4362137 h 4362137"/>
              <a:gd name="connsiteX4" fmla="*/ 0 w 3732551"/>
              <a:gd name="connsiteY4" fmla="*/ 4362137 h 4362137"/>
              <a:gd name="connsiteX5" fmla="*/ 0 w 3732551"/>
              <a:gd name="connsiteY5" fmla="*/ 0 h 4362137"/>
              <a:gd name="connsiteX0" fmla="*/ 0 w 3732551"/>
              <a:gd name="connsiteY0" fmla="*/ 0 h 4362137"/>
              <a:gd name="connsiteX1" fmla="*/ 3732551 w 3732551"/>
              <a:gd name="connsiteY1" fmla="*/ 0 h 4362137"/>
              <a:gd name="connsiteX2" fmla="*/ 3492708 w 3732551"/>
              <a:gd name="connsiteY2" fmla="*/ 524655 h 4362137"/>
              <a:gd name="connsiteX3" fmla="*/ 3732551 w 3732551"/>
              <a:gd name="connsiteY3" fmla="*/ 4362137 h 4362137"/>
              <a:gd name="connsiteX4" fmla="*/ 0 w 3732551"/>
              <a:gd name="connsiteY4" fmla="*/ 4362137 h 4362137"/>
              <a:gd name="connsiteX5" fmla="*/ 0 w 3732551"/>
              <a:gd name="connsiteY5" fmla="*/ 0 h 4362137"/>
              <a:gd name="connsiteX0" fmla="*/ 0 w 3732551"/>
              <a:gd name="connsiteY0" fmla="*/ 0 h 4362137"/>
              <a:gd name="connsiteX1" fmla="*/ 3732551 w 3732551"/>
              <a:gd name="connsiteY1" fmla="*/ 0 h 4362137"/>
              <a:gd name="connsiteX2" fmla="*/ 3627619 w 3732551"/>
              <a:gd name="connsiteY2" fmla="*/ 592111 h 4362137"/>
              <a:gd name="connsiteX3" fmla="*/ 3732551 w 3732551"/>
              <a:gd name="connsiteY3" fmla="*/ 4362137 h 4362137"/>
              <a:gd name="connsiteX4" fmla="*/ 0 w 3732551"/>
              <a:gd name="connsiteY4" fmla="*/ 4362137 h 4362137"/>
              <a:gd name="connsiteX5" fmla="*/ 0 w 3732551"/>
              <a:gd name="connsiteY5" fmla="*/ 0 h 4362137"/>
              <a:gd name="connsiteX0" fmla="*/ 0 w 3993441"/>
              <a:gd name="connsiteY0" fmla="*/ 0 h 4362137"/>
              <a:gd name="connsiteX1" fmla="*/ 3732551 w 3993441"/>
              <a:gd name="connsiteY1" fmla="*/ 0 h 4362137"/>
              <a:gd name="connsiteX2" fmla="*/ 3627619 w 3993441"/>
              <a:gd name="connsiteY2" fmla="*/ 592111 h 4362137"/>
              <a:gd name="connsiteX3" fmla="*/ 3672590 w 3993441"/>
              <a:gd name="connsiteY3" fmla="*/ 2315980 h 4362137"/>
              <a:gd name="connsiteX4" fmla="*/ 3732551 w 3993441"/>
              <a:gd name="connsiteY4" fmla="*/ 4362137 h 4362137"/>
              <a:gd name="connsiteX5" fmla="*/ 0 w 3993441"/>
              <a:gd name="connsiteY5" fmla="*/ 4362137 h 4362137"/>
              <a:gd name="connsiteX6" fmla="*/ 0 w 3993441"/>
              <a:gd name="connsiteY6" fmla="*/ 0 h 4362137"/>
              <a:gd name="connsiteX0" fmla="*/ 0 w 3948887"/>
              <a:gd name="connsiteY0" fmla="*/ 0 h 4362137"/>
              <a:gd name="connsiteX1" fmla="*/ 3732551 w 3948887"/>
              <a:gd name="connsiteY1" fmla="*/ 0 h 4362137"/>
              <a:gd name="connsiteX2" fmla="*/ 3627619 w 3948887"/>
              <a:gd name="connsiteY2" fmla="*/ 592111 h 4362137"/>
              <a:gd name="connsiteX3" fmla="*/ 3447738 w 3948887"/>
              <a:gd name="connsiteY3" fmla="*/ 2308485 h 4362137"/>
              <a:gd name="connsiteX4" fmla="*/ 3732551 w 3948887"/>
              <a:gd name="connsiteY4" fmla="*/ 4362137 h 4362137"/>
              <a:gd name="connsiteX5" fmla="*/ 0 w 3948887"/>
              <a:gd name="connsiteY5" fmla="*/ 4362137 h 4362137"/>
              <a:gd name="connsiteX6" fmla="*/ 0 w 3948887"/>
              <a:gd name="connsiteY6" fmla="*/ 0 h 4362137"/>
              <a:gd name="connsiteX0" fmla="*/ 0 w 3935006"/>
              <a:gd name="connsiteY0" fmla="*/ 0 h 4362137"/>
              <a:gd name="connsiteX1" fmla="*/ 3732551 w 3935006"/>
              <a:gd name="connsiteY1" fmla="*/ 0 h 4362137"/>
              <a:gd name="connsiteX2" fmla="*/ 3627619 w 3935006"/>
              <a:gd name="connsiteY2" fmla="*/ 592111 h 4362137"/>
              <a:gd name="connsiteX3" fmla="*/ 3357797 w 3935006"/>
              <a:gd name="connsiteY3" fmla="*/ 2308485 h 4362137"/>
              <a:gd name="connsiteX4" fmla="*/ 3732551 w 3935006"/>
              <a:gd name="connsiteY4" fmla="*/ 4362137 h 4362137"/>
              <a:gd name="connsiteX5" fmla="*/ 0 w 3935006"/>
              <a:gd name="connsiteY5" fmla="*/ 4362137 h 4362137"/>
              <a:gd name="connsiteX6" fmla="*/ 0 w 3935006"/>
              <a:gd name="connsiteY6" fmla="*/ 0 h 4362137"/>
              <a:gd name="connsiteX0" fmla="*/ 0 w 3732551"/>
              <a:gd name="connsiteY0" fmla="*/ 0 h 4362137"/>
              <a:gd name="connsiteX1" fmla="*/ 3732551 w 3732551"/>
              <a:gd name="connsiteY1" fmla="*/ 0 h 4362137"/>
              <a:gd name="connsiteX2" fmla="*/ 3627619 w 3732551"/>
              <a:gd name="connsiteY2" fmla="*/ 592111 h 4362137"/>
              <a:gd name="connsiteX3" fmla="*/ 3357797 w 3732551"/>
              <a:gd name="connsiteY3" fmla="*/ 2308485 h 4362137"/>
              <a:gd name="connsiteX4" fmla="*/ 3732551 w 3732551"/>
              <a:gd name="connsiteY4" fmla="*/ 4362137 h 4362137"/>
              <a:gd name="connsiteX5" fmla="*/ 0 w 3732551"/>
              <a:gd name="connsiteY5" fmla="*/ 4362137 h 4362137"/>
              <a:gd name="connsiteX6" fmla="*/ 0 w 3732551"/>
              <a:gd name="connsiteY6" fmla="*/ 0 h 4362137"/>
              <a:gd name="connsiteX0" fmla="*/ 0 w 3732551"/>
              <a:gd name="connsiteY0" fmla="*/ 0 h 4362137"/>
              <a:gd name="connsiteX1" fmla="*/ 3732551 w 3732551"/>
              <a:gd name="connsiteY1" fmla="*/ 0 h 4362137"/>
              <a:gd name="connsiteX2" fmla="*/ 3627619 w 3732551"/>
              <a:gd name="connsiteY2" fmla="*/ 592111 h 4362137"/>
              <a:gd name="connsiteX3" fmla="*/ 3357797 w 3732551"/>
              <a:gd name="connsiteY3" fmla="*/ 2308485 h 4362137"/>
              <a:gd name="connsiteX4" fmla="*/ 3732551 w 3732551"/>
              <a:gd name="connsiteY4" fmla="*/ 4362137 h 4362137"/>
              <a:gd name="connsiteX5" fmla="*/ 0 w 3732551"/>
              <a:gd name="connsiteY5" fmla="*/ 4362137 h 4362137"/>
              <a:gd name="connsiteX6" fmla="*/ 0 w 3732551"/>
              <a:gd name="connsiteY6" fmla="*/ 0 h 4362137"/>
              <a:gd name="connsiteX0" fmla="*/ 0 w 3732551"/>
              <a:gd name="connsiteY0" fmla="*/ 0 h 4362137"/>
              <a:gd name="connsiteX1" fmla="*/ 3732551 w 3732551"/>
              <a:gd name="connsiteY1" fmla="*/ 0 h 4362137"/>
              <a:gd name="connsiteX2" fmla="*/ 3627619 w 3732551"/>
              <a:gd name="connsiteY2" fmla="*/ 592111 h 4362137"/>
              <a:gd name="connsiteX3" fmla="*/ 3357797 w 3732551"/>
              <a:gd name="connsiteY3" fmla="*/ 2308485 h 4362137"/>
              <a:gd name="connsiteX4" fmla="*/ 3732551 w 3732551"/>
              <a:gd name="connsiteY4" fmla="*/ 4362137 h 4362137"/>
              <a:gd name="connsiteX5" fmla="*/ 0 w 3732551"/>
              <a:gd name="connsiteY5" fmla="*/ 4362137 h 4362137"/>
              <a:gd name="connsiteX6" fmla="*/ 0 w 3732551"/>
              <a:gd name="connsiteY6" fmla="*/ 0 h 436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551" h="4362137">
                <a:moveTo>
                  <a:pt x="0" y="0"/>
                </a:moveTo>
                <a:lnTo>
                  <a:pt x="3732551" y="0"/>
                </a:lnTo>
                <a:lnTo>
                  <a:pt x="3627619" y="592111"/>
                </a:lnTo>
                <a:cubicBezTo>
                  <a:pt x="3520189" y="993098"/>
                  <a:pt x="3340308" y="1680147"/>
                  <a:pt x="3357797" y="2308485"/>
                </a:cubicBezTo>
                <a:cubicBezTo>
                  <a:pt x="3375286" y="2936823"/>
                  <a:pt x="3625122" y="3683833"/>
                  <a:pt x="3732551" y="4362137"/>
                </a:cubicBezTo>
                <a:lnTo>
                  <a:pt x="0" y="43621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>
              <a:latin typeface="Source Sans Pr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-1" y="3493457"/>
            <a:ext cx="3338567" cy="664553"/>
            <a:chOff x="-1" y="3111207"/>
            <a:chExt cx="3338566" cy="664553"/>
          </a:xfrm>
        </p:grpSpPr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1608660" y="3111207"/>
              <a:ext cx="1729905" cy="662829"/>
            </a:xfrm>
            <a:custGeom>
              <a:avLst/>
              <a:gdLst>
                <a:gd name="T0" fmla="*/ 849 w 849"/>
                <a:gd name="T1" fmla="*/ 0 h 325"/>
                <a:gd name="T2" fmla="*/ 0 w 849"/>
                <a:gd name="T3" fmla="*/ 0 h 325"/>
                <a:gd name="T4" fmla="*/ 0 w 849"/>
                <a:gd name="T5" fmla="*/ 325 h 325"/>
                <a:gd name="T6" fmla="*/ 849 w 849"/>
                <a:gd name="T7" fmla="*/ 325 h 325"/>
                <a:gd name="T8" fmla="*/ 843 w 849"/>
                <a:gd name="T9" fmla="*/ 163 h 325"/>
                <a:gd name="T10" fmla="*/ 849 w 849"/>
                <a:gd name="T11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9" h="325">
                  <a:moveTo>
                    <a:pt x="84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849" y="325"/>
                    <a:pt x="849" y="325"/>
                    <a:pt x="849" y="325"/>
                  </a:cubicBezTo>
                  <a:cubicBezTo>
                    <a:pt x="845" y="272"/>
                    <a:pt x="843" y="217"/>
                    <a:pt x="843" y="163"/>
                  </a:cubicBezTo>
                  <a:cubicBezTo>
                    <a:pt x="843" y="108"/>
                    <a:pt x="845" y="54"/>
                    <a:pt x="8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b="1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-1" y="3111207"/>
              <a:ext cx="3155431" cy="6645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sz="3200" b="1" dirty="0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Python</a:t>
              </a:r>
              <a:endParaRPr lang="en-US" sz="3200" b="1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1" y="2215206"/>
            <a:ext cx="3617833" cy="664553"/>
            <a:chOff x="-1" y="1832956"/>
            <a:chExt cx="3617833" cy="664553"/>
          </a:xfrm>
        </p:grpSpPr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1608660" y="1832956"/>
              <a:ext cx="2009172" cy="664553"/>
            </a:xfrm>
            <a:custGeom>
              <a:avLst/>
              <a:gdLst>
                <a:gd name="T0" fmla="*/ 0 w 986"/>
                <a:gd name="T1" fmla="*/ 0 h 326"/>
                <a:gd name="T2" fmla="*/ 0 w 986"/>
                <a:gd name="T3" fmla="*/ 326 h 326"/>
                <a:gd name="T4" fmla="*/ 891 w 986"/>
                <a:gd name="T5" fmla="*/ 326 h 326"/>
                <a:gd name="T6" fmla="*/ 986 w 986"/>
                <a:gd name="T7" fmla="*/ 0 h 326"/>
                <a:gd name="T8" fmla="*/ 0 w 986"/>
                <a:gd name="T9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6" h="326">
                  <a:moveTo>
                    <a:pt x="0" y="0"/>
                  </a:moveTo>
                  <a:cubicBezTo>
                    <a:pt x="0" y="326"/>
                    <a:pt x="0" y="326"/>
                    <a:pt x="0" y="326"/>
                  </a:cubicBezTo>
                  <a:cubicBezTo>
                    <a:pt x="891" y="326"/>
                    <a:pt x="891" y="326"/>
                    <a:pt x="891" y="326"/>
                  </a:cubicBezTo>
                  <a:cubicBezTo>
                    <a:pt x="914" y="214"/>
                    <a:pt x="946" y="105"/>
                    <a:pt x="9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b="1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-1" y="1832956"/>
              <a:ext cx="3338565" cy="6645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sz="3200" b="1" dirty="0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D</a:t>
              </a:r>
              <a:r>
                <a:rPr lang="en-US" altLang="zh-CN" sz="3200" b="1" dirty="0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jango</a:t>
              </a:r>
              <a:endParaRPr lang="en-US" sz="3200" b="1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4776018"/>
            <a:ext cx="3620419" cy="666277"/>
            <a:chOff x="-1" y="4393768"/>
            <a:chExt cx="3620419" cy="666277"/>
          </a:xfrm>
        </p:grpSpPr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1608660" y="4393768"/>
              <a:ext cx="2011758" cy="665414"/>
            </a:xfrm>
            <a:custGeom>
              <a:avLst/>
              <a:gdLst>
                <a:gd name="T0" fmla="*/ 0 w 987"/>
                <a:gd name="T1" fmla="*/ 0 h 326"/>
                <a:gd name="T2" fmla="*/ 0 w 987"/>
                <a:gd name="T3" fmla="*/ 326 h 326"/>
                <a:gd name="T4" fmla="*/ 987 w 987"/>
                <a:gd name="T5" fmla="*/ 326 h 326"/>
                <a:gd name="T6" fmla="*/ 891 w 987"/>
                <a:gd name="T7" fmla="*/ 0 h 326"/>
                <a:gd name="T8" fmla="*/ 0 w 987"/>
                <a:gd name="T9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7" h="326">
                  <a:moveTo>
                    <a:pt x="0" y="0"/>
                  </a:moveTo>
                  <a:cubicBezTo>
                    <a:pt x="0" y="326"/>
                    <a:pt x="0" y="326"/>
                    <a:pt x="0" y="326"/>
                  </a:cubicBezTo>
                  <a:cubicBezTo>
                    <a:pt x="987" y="326"/>
                    <a:pt x="987" y="326"/>
                    <a:pt x="987" y="326"/>
                  </a:cubicBezTo>
                  <a:cubicBezTo>
                    <a:pt x="947" y="221"/>
                    <a:pt x="915" y="112"/>
                    <a:pt x="89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b="1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45" name="Freeform 36"/>
            <p:cNvSpPr>
              <a:spLocks/>
            </p:cNvSpPr>
            <p:nvPr/>
          </p:nvSpPr>
          <p:spPr bwMode="auto">
            <a:xfrm>
              <a:off x="-1" y="4395492"/>
              <a:ext cx="3338565" cy="6645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sz="3200" b="1" dirty="0" err="1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SnowNLP</a:t>
              </a:r>
              <a:endParaRPr lang="en-US" sz="3200" b="1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307170" y="3493457"/>
            <a:ext cx="2495360" cy="112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latin typeface="Bebas Neue" charset="0"/>
                <a:ea typeface="Bebas Neue" charset="0"/>
                <a:cs typeface="Bebas Neue" charset="0"/>
              </a:rPr>
              <a:t>Vue</a:t>
            </a:r>
            <a:r>
              <a:rPr lang="zh-CN" altLang="en-US" sz="2800" dirty="0">
                <a:latin typeface="Bebas Neue" charset="0"/>
                <a:ea typeface="Bebas Neue" charset="0"/>
                <a:cs typeface="Bebas Neue" charset="0"/>
              </a:rPr>
              <a:t>全家</a:t>
            </a:r>
            <a:r>
              <a:rPr lang="zh-CN" altLang="en-US" sz="2800" dirty="0" smtClean="0">
                <a:latin typeface="Bebas Neue" charset="0"/>
                <a:ea typeface="Bebas Neue" charset="0"/>
                <a:cs typeface="Bebas Neue" charset="0"/>
              </a:rPr>
              <a:t>桶</a:t>
            </a:r>
            <a:endParaRPr lang="en-US" altLang="zh-CN" sz="2800" dirty="0" smtClean="0">
              <a:latin typeface="Bebas Neue" charset="0"/>
              <a:ea typeface="Bebas Neue" charset="0"/>
              <a:cs typeface="Bebas Neue" charset="0"/>
            </a:endParaRPr>
          </a:p>
          <a:p>
            <a:r>
              <a:rPr lang="zh-CN" altLang="en-US" sz="2800" dirty="0" smtClean="0">
                <a:latin typeface="Bebas Neue" charset="0"/>
                <a:ea typeface="Bebas Neue" charset="0"/>
                <a:cs typeface="Bebas Neue" charset="0"/>
              </a:rPr>
              <a:t>展示界面</a:t>
            </a:r>
            <a:endParaRPr lang="en-US" sz="2800" dirty="0">
              <a:latin typeface="Bebas Neue" charset="0"/>
              <a:ea typeface="Bebas Neue" charset="0"/>
              <a:cs typeface="Bebas Neue" charset="0"/>
            </a:endParaRPr>
          </a:p>
          <a:p>
            <a:pPr>
              <a:lnSpc>
                <a:spcPct val="90000"/>
              </a:lnSpc>
            </a:pPr>
            <a:endParaRPr lang="en-US" sz="1200" dirty="0">
              <a:latin typeface="Source Sans Pro" charset="0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01 </a:t>
            </a:r>
            <a:r>
              <a:rPr lang="zh-CN" altLang="en-US" sz="2800" b="1" dirty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系统介绍</a:t>
            </a:r>
            <a:endParaRPr lang="zh-CN" altLang="en-US" sz="2800" b="1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26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4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12"/>
          <p:cNvSpPr>
            <a:spLocks/>
          </p:cNvSpPr>
          <p:nvPr/>
        </p:nvSpPr>
        <p:spPr bwMode="auto">
          <a:xfrm rot="8100000" flipH="1">
            <a:off x="5066138" y="2210922"/>
            <a:ext cx="1699444" cy="2960573"/>
          </a:xfrm>
          <a:custGeom>
            <a:avLst/>
            <a:gdLst>
              <a:gd name="T0" fmla="*/ 0 w 418"/>
              <a:gd name="T1" fmla="*/ 676 h 676"/>
              <a:gd name="T2" fmla="*/ 0 w 418"/>
              <a:gd name="T3" fmla="*/ 0 h 676"/>
              <a:gd name="T4" fmla="*/ 418 w 418"/>
              <a:gd name="T5" fmla="*/ 162 h 676"/>
              <a:gd name="T6" fmla="*/ 418 w 418"/>
              <a:gd name="T7" fmla="*/ 676 h 676"/>
              <a:gd name="T8" fmla="*/ 0 w 418"/>
              <a:gd name="T9" fmla="*/ 676 h 676"/>
              <a:gd name="connsiteX0" fmla="*/ 0 w 11380"/>
              <a:gd name="connsiteY0" fmla="*/ 10000 h 10239"/>
              <a:gd name="connsiteX1" fmla="*/ 0 w 11380"/>
              <a:gd name="connsiteY1" fmla="*/ 0 h 10239"/>
              <a:gd name="connsiteX2" fmla="*/ 10000 w 11380"/>
              <a:gd name="connsiteY2" fmla="*/ 2396 h 10239"/>
              <a:gd name="connsiteX3" fmla="*/ 11380 w 11380"/>
              <a:gd name="connsiteY3" fmla="*/ 10239 h 10239"/>
              <a:gd name="connsiteX4" fmla="*/ 0 w 11380"/>
              <a:gd name="connsiteY4" fmla="*/ 10000 h 10239"/>
              <a:gd name="connsiteX0" fmla="*/ 0 w 11380"/>
              <a:gd name="connsiteY0" fmla="*/ 10000 h 10239"/>
              <a:gd name="connsiteX1" fmla="*/ 0 w 11380"/>
              <a:gd name="connsiteY1" fmla="*/ 0 h 10239"/>
              <a:gd name="connsiteX2" fmla="*/ 10986 w 11380"/>
              <a:gd name="connsiteY2" fmla="*/ 3710 h 10239"/>
              <a:gd name="connsiteX3" fmla="*/ 11380 w 11380"/>
              <a:gd name="connsiteY3" fmla="*/ 10239 h 10239"/>
              <a:gd name="connsiteX4" fmla="*/ 0 w 11380"/>
              <a:gd name="connsiteY4" fmla="*/ 10000 h 10239"/>
              <a:gd name="connsiteX0" fmla="*/ 394 w 11774"/>
              <a:gd name="connsiteY0" fmla="*/ 6834 h 7073"/>
              <a:gd name="connsiteX1" fmla="*/ 0 w 11774"/>
              <a:gd name="connsiteY1" fmla="*/ 0 h 7073"/>
              <a:gd name="connsiteX2" fmla="*/ 11380 w 11774"/>
              <a:gd name="connsiteY2" fmla="*/ 544 h 7073"/>
              <a:gd name="connsiteX3" fmla="*/ 11774 w 11774"/>
              <a:gd name="connsiteY3" fmla="*/ 7073 h 7073"/>
              <a:gd name="connsiteX4" fmla="*/ 394 w 11774"/>
              <a:gd name="connsiteY4" fmla="*/ 6834 h 7073"/>
              <a:gd name="connsiteX0" fmla="*/ 335 w 10000"/>
              <a:gd name="connsiteY0" fmla="*/ 9662 h 10000"/>
              <a:gd name="connsiteX1" fmla="*/ 0 w 10000"/>
              <a:gd name="connsiteY1" fmla="*/ 0 h 10000"/>
              <a:gd name="connsiteX2" fmla="*/ 9885 w 10000"/>
              <a:gd name="connsiteY2" fmla="*/ 621 h 10000"/>
              <a:gd name="connsiteX3" fmla="*/ 10000 w 10000"/>
              <a:gd name="connsiteY3" fmla="*/ 10000 h 10000"/>
              <a:gd name="connsiteX4" fmla="*/ 335 w 10000"/>
              <a:gd name="connsiteY4" fmla="*/ 9662 h 10000"/>
              <a:gd name="connsiteX0" fmla="*/ 776 w 10441"/>
              <a:gd name="connsiteY0" fmla="*/ 9699 h 10037"/>
              <a:gd name="connsiteX1" fmla="*/ 0 w 10441"/>
              <a:gd name="connsiteY1" fmla="*/ 0 h 10037"/>
              <a:gd name="connsiteX2" fmla="*/ 10326 w 10441"/>
              <a:gd name="connsiteY2" fmla="*/ 658 h 10037"/>
              <a:gd name="connsiteX3" fmla="*/ 10441 w 10441"/>
              <a:gd name="connsiteY3" fmla="*/ 10037 h 10037"/>
              <a:gd name="connsiteX4" fmla="*/ 776 w 10441"/>
              <a:gd name="connsiteY4" fmla="*/ 9699 h 10037"/>
              <a:gd name="connsiteX0" fmla="*/ 776 w 10441"/>
              <a:gd name="connsiteY0" fmla="*/ 9699 h 10037"/>
              <a:gd name="connsiteX1" fmla="*/ 0 w 10441"/>
              <a:gd name="connsiteY1" fmla="*/ 0 h 10037"/>
              <a:gd name="connsiteX2" fmla="*/ 9481 w 10441"/>
              <a:gd name="connsiteY2" fmla="*/ 788 h 10037"/>
              <a:gd name="connsiteX3" fmla="*/ 10441 w 10441"/>
              <a:gd name="connsiteY3" fmla="*/ 10037 h 10037"/>
              <a:gd name="connsiteX4" fmla="*/ 776 w 10441"/>
              <a:gd name="connsiteY4" fmla="*/ 9699 h 10037"/>
              <a:gd name="connsiteX0" fmla="*/ 776 w 10569"/>
              <a:gd name="connsiteY0" fmla="*/ 9699 h 10037"/>
              <a:gd name="connsiteX1" fmla="*/ 0 w 10569"/>
              <a:gd name="connsiteY1" fmla="*/ 0 h 10037"/>
              <a:gd name="connsiteX2" fmla="*/ 10546 w 10569"/>
              <a:gd name="connsiteY2" fmla="*/ 621 h 10037"/>
              <a:gd name="connsiteX3" fmla="*/ 10441 w 10569"/>
              <a:gd name="connsiteY3" fmla="*/ 10037 h 10037"/>
              <a:gd name="connsiteX4" fmla="*/ 776 w 10569"/>
              <a:gd name="connsiteY4" fmla="*/ 9699 h 10037"/>
              <a:gd name="connsiteX0" fmla="*/ 776 w 11653"/>
              <a:gd name="connsiteY0" fmla="*/ 9699 h 10241"/>
              <a:gd name="connsiteX1" fmla="*/ 0 w 11653"/>
              <a:gd name="connsiteY1" fmla="*/ 0 h 10241"/>
              <a:gd name="connsiteX2" fmla="*/ 10546 w 11653"/>
              <a:gd name="connsiteY2" fmla="*/ 621 h 10241"/>
              <a:gd name="connsiteX3" fmla="*/ 11653 w 11653"/>
              <a:gd name="connsiteY3" fmla="*/ 10241 h 10241"/>
              <a:gd name="connsiteX4" fmla="*/ 776 w 11653"/>
              <a:gd name="connsiteY4" fmla="*/ 9699 h 10241"/>
              <a:gd name="connsiteX0" fmla="*/ 1437 w 11653"/>
              <a:gd name="connsiteY0" fmla="*/ 9625 h 10241"/>
              <a:gd name="connsiteX1" fmla="*/ 0 w 11653"/>
              <a:gd name="connsiteY1" fmla="*/ 0 h 10241"/>
              <a:gd name="connsiteX2" fmla="*/ 10546 w 11653"/>
              <a:gd name="connsiteY2" fmla="*/ 621 h 10241"/>
              <a:gd name="connsiteX3" fmla="*/ 11653 w 11653"/>
              <a:gd name="connsiteY3" fmla="*/ 10241 h 10241"/>
              <a:gd name="connsiteX4" fmla="*/ 1437 w 11653"/>
              <a:gd name="connsiteY4" fmla="*/ 9625 h 10241"/>
              <a:gd name="connsiteX0" fmla="*/ 886 w 11653"/>
              <a:gd name="connsiteY0" fmla="*/ 9569 h 10241"/>
              <a:gd name="connsiteX1" fmla="*/ 0 w 11653"/>
              <a:gd name="connsiteY1" fmla="*/ 0 h 10241"/>
              <a:gd name="connsiteX2" fmla="*/ 10546 w 11653"/>
              <a:gd name="connsiteY2" fmla="*/ 621 h 10241"/>
              <a:gd name="connsiteX3" fmla="*/ 11653 w 11653"/>
              <a:gd name="connsiteY3" fmla="*/ 10241 h 10241"/>
              <a:gd name="connsiteX4" fmla="*/ 886 w 11653"/>
              <a:gd name="connsiteY4" fmla="*/ 9569 h 1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3" h="10241">
                <a:moveTo>
                  <a:pt x="886" y="9569"/>
                </a:moveTo>
                <a:cubicBezTo>
                  <a:pt x="774" y="6348"/>
                  <a:pt x="111" y="3221"/>
                  <a:pt x="0" y="0"/>
                </a:cubicBezTo>
                <a:lnTo>
                  <a:pt x="10546" y="621"/>
                </a:lnTo>
                <a:cubicBezTo>
                  <a:pt x="10658" y="3698"/>
                  <a:pt x="11542" y="7165"/>
                  <a:pt x="11653" y="10241"/>
                </a:cubicBezTo>
                <a:lnTo>
                  <a:pt x="886" y="956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00" dirty="0">
              <a:latin typeface="Source Sans Pro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293739" y="3532257"/>
            <a:ext cx="5036485" cy="2435795"/>
            <a:chOff x="2293738" y="3532257"/>
            <a:chExt cx="5036485" cy="2435795"/>
          </a:xfrm>
        </p:grpSpPr>
        <p:sp>
          <p:nvSpPr>
            <p:cNvPr id="11" name="Freeform 12"/>
            <p:cNvSpPr>
              <a:spLocks/>
            </p:cNvSpPr>
            <p:nvPr/>
          </p:nvSpPr>
          <p:spPr bwMode="auto">
            <a:xfrm rot="5400000">
              <a:off x="4667286" y="2708078"/>
              <a:ext cx="1238640" cy="4087234"/>
            </a:xfrm>
            <a:custGeom>
              <a:avLst/>
              <a:gdLst>
                <a:gd name="T0" fmla="*/ 0 w 418"/>
                <a:gd name="T1" fmla="*/ 676 h 676"/>
                <a:gd name="T2" fmla="*/ 0 w 418"/>
                <a:gd name="T3" fmla="*/ 0 h 676"/>
                <a:gd name="T4" fmla="*/ 418 w 418"/>
                <a:gd name="T5" fmla="*/ 162 h 676"/>
                <a:gd name="T6" fmla="*/ 418 w 418"/>
                <a:gd name="T7" fmla="*/ 676 h 676"/>
                <a:gd name="T8" fmla="*/ 0 w 418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676">
                  <a:moveTo>
                    <a:pt x="0" y="676"/>
                  </a:moveTo>
                  <a:lnTo>
                    <a:pt x="0" y="0"/>
                  </a:lnTo>
                  <a:lnTo>
                    <a:pt x="418" y="162"/>
                  </a:lnTo>
                  <a:lnTo>
                    <a:pt x="418" y="676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vert270" wrap="square" lIns="182880" tIns="731520" rIns="91440" bIns="36576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err="1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Scrapy</a:t>
              </a:r>
              <a:r>
                <a:rPr lang="en-US" sz="2800" dirty="0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 02</a:t>
              </a:r>
              <a:endParaRPr lang="en-US" sz="2800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持久稳定的框架，可同时爬取多个用户</a:t>
              </a:r>
              <a:endParaRPr lang="en-US" altLang="zh-CN" sz="1200" dirty="0" smtClean="0">
                <a:solidFill>
                  <a:srgbClr val="FFFFFF"/>
                </a:solidFill>
                <a:latin typeface="Source Sans Pro" charset="0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原理和</a:t>
              </a:r>
              <a:r>
                <a:rPr lang="en-US" altLang="zh-CN" sz="1200" dirty="0" smtClean="0">
                  <a:solidFill>
                    <a:srgbClr val="FFFFFF"/>
                  </a:solidFill>
                  <a:latin typeface="Source Sans Pro" charset="0"/>
                </a:rPr>
                <a:t>Request + </a:t>
              </a:r>
              <a:r>
                <a:rPr lang="en-US" altLang="zh-CN" sz="1200" dirty="0" err="1" smtClean="0">
                  <a:solidFill>
                    <a:srgbClr val="FFFFFF"/>
                  </a:solidFill>
                  <a:latin typeface="Source Sans Pro" charset="0"/>
                </a:rPr>
                <a:t>etree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一样。</a:t>
              </a:r>
              <a:endParaRPr lang="en-US" sz="1200" dirty="0">
                <a:solidFill>
                  <a:srgbClr val="FFFFFF"/>
                </a:solidFill>
                <a:latin typeface="Source Sans Pro" charset="0"/>
              </a:endParaRPr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 rot="5400000">
              <a:off x="1604883" y="4221112"/>
              <a:ext cx="2435795" cy="1058085"/>
            </a:xfrm>
            <a:custGeom>
              <a:avLst/>
              <a:gdLst>
                <a:gd name="T0" fmla="*/ 411 w 822"/>
                <a:gd name="T1" fmla="*/ 175 h 175"/>
                <a:gd name="T2" fmla="*/ 822 w 822"/>
                <a:gd name="T3" fmla="*/ 0 h 175"/>
                <a:gd name="T4" fmla="*/ 411 w 822"/>
                <a:gd name="T5" fmla="*/ 0 h 175"/>
                <a:gd name="T6" fmla="*/ 0 w 822"/>
                <a:gd name="T7" fmla="*/ 0 h 175"/>
                <a:gd name="T8" fmla="*/ 411 w 822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175">
                  <a:moveTo>
                    <a:pt x="411" y="175"/>
                  </a:moveTo>
                  <a:lnTo>
                    <a:pt x="822" y="0"/>
                  </a:lnTo>
                  <a:lnTo>
                    <a:pt x="411" y="0"/>
                  </a:lnTo>
                  <a:lnTo>
                    <a:pt x="0" y="0"/>
                  </a:lnTo>
                  <a:lnTo>
                    <a:pt x="411" y="1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82465" y="1455531"/>
            <a:ext cx="5193687" cy="2444684"/>
            <a:chOff x="4482464" y="1455531"/>
            <a:chExt cx="5193686" cy="2444684"/>
          </a:xfrm>
        </p:grpSpPr>
        <p:sp>
          <p:nvSpPr>
            <p:cNvPr id="15" name="Freeform 18"/>
            <p:cNvSpPr>
              <a:spLocks/>
            </p:cNvSpPr>
            <p:nvPr/>
          </p:nvSpPr>
          <p:spPr bwMode="auto">
            <a:xfrm rot="5400000">
              <a:off x="5983878" y="548245"/>
              <a:ext cx="1241605" cy="4244434"/>
            </a:xfrm>
            <a:custGeom>
              <a:avLst/>
              <a:gdLst>
                <a:gd name="T0" fmla="*/ 419 w 419"/>
                <a:gd name="T1" fmla="*/ 0 h 702"/>
                <a:gd name="T2" fmla="*/ 419 w 419"/>
                <a:gd name="T3" fmla="*/ 702 h 702"/>
                <a:gd name="T4" fmla="*/ 0 w 419"/>
                <a:gd name="T5" fmla="*/ 540 h 702"/>
                <a:gd name="T6" fmla="*/ 0 w 419"/>
                <a:gd name="T7" fmla="*/ 0 h 702"/>
                <a:gd name="T8" fmla="*/ 419 w 419"/>
                <a:gd name="T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702">
                  <a:moveTo>
                    <a:pt x="419" y="0"/>
                  </a:moveTo>
                  <a:lnTo>
                    <a:pt x="419" y="702"/>
                  </a:lnTo>
                  <a:lnTo>
                    <a:pt x="0" y="540"/>
                  </a:lnTo>
                  <a:lnTo>
                    <a:pt x="0" y="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vert270" wrap="square" lIns="182880" tIns="365760" rIns="91440" bIns="731520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sz="2800" dirty="0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Request + </a:t>
              </a:r>
              <a:r>
                <a:rPr lang="en-US" sz="2800" dirty="0" err="1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etree</a:t>
              </a:r>
              <a:r>
                <a:rPr lang="en-US" sz="2800" dirty="0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 01</a:t>
              </a:r>
              <a:endParaRPr lang="en-US" sz="2800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endParaRPr>
            </a:p>
            <a:p>
              <a:pPr algn="r">
                <a:lnSpc>
                  <a:spcPct val="9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通过</a:t>
              </a:r>
              <a:r>
                <a:rPr lang="en-US" altLang="zh-CN" sz="1200" dirty="0" smtClean="0">
                  <a:solidFill>
                    <a:srgbClr val="FFFFFF"/>
                  </a:solidFill>
                  <a:latin typeface="Source Sans Pro" charset="0"/>
                </a:rPr>
                <a:t>Cookie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作为登录方式，</a:t>
              </a:r>
              <a:r>
                <a:rPr lang="en-US" altLang="zh-CN" sz="1200" dirty="0" smtClean="0">
                  <a:solidFill>
                    <a:srgbClr val="FFFFFF"/>
                  </a:solidFill>
                  <a:latin typeface="Source Sans Pro" charset="0"/>
                </a:rPr>
                <a:t>Header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反爬虫</a:t>
              </a:r>
              <a:endParaRPr lang="en-US" altLang="zh-CN" sz="1200" dirty="0" smtClean="0">
                <a:solidFill>
                  <a:srgbClr val="FFFFFF"/>
                </a:solidFill>
                <a:latin typeface="Source Sans Pro" charset="0"/>
              </a:endParaRPr>
            </a:p>
            <a:p>
              <a:pPr algn="r">
                <a:lnSpc>
                  <a:spcPct val="9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通过</a:t>
              </a:r>
              <a:r>
                <a:rPr lang="en-US" altLang="zh-CN" sz="1200" dirty="0" err="1" smtClean="0">
                  <a:solidFill>
                    <a:srgbClr val="FFFFFF"/>
                  </a:solidFill>
                  <a:latin typeface="Source Sans Pro" charset="0"/>
                </a:rPr>
                <a:t>request.get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得到页面</a:t>
              </a:r>
              <a:endParaRPr lang="en-US" altLang="zh-CN" sz="1200" dirty="0" smtClean="0">
                <a:solidFill>
                  <a:srgbClr val="FFFFFF"/>
                </a:solidFill>
                <a:latin typeface="Source Sans Pro" charset="0"/>
              </a:endParaRPr>
            </a:p>
            <a:p>
              <a:pPr algn="r">
                <a:lnSpc>
                  <a:spcPct val="9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然后使用</a:t>
              </a:r>
              <a:r>
                <a:rPr lang="en-US" altLang="zh-CN" sz="1200" dirty="0" err="1" smtClean="0">
                  <a:solidFill>
                    <a:srgbClr val="FFFFFF"/>
                  </a:solidFill>
                  <a:latin typeface="Source Sans Pro" charset="0"/>
                </a:rPr>
                <a:t>etree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Source Sans Pro" charset="0"/>
                </a:rPr>
                <a:t>解析获取数据。</a:t>
              </a:r>
              <a:endParaRPr lang="en-US" sz="1200" dirty="0">
                <a:solidFill>
                  <a:srgbClr val="FFFFFF"/>
                </a:solidFill>
                <a:latin typeface="Source Sans Pro" charset="0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 rot="5400000">
              <a:off x="7924766" y="2148830"/>
              <a:ext cx="2444684" cy="1058085"/>
            </a:xfrm>
            <a:custGeom>
              <a:avLst/>
              <a:gdLst>
                <a:gd name="T0" fmla="*/ 414 w 825"/>
                <a:gd name="T1" fmla="*/ 0 h 175"/>
                <a:gd name="T2" fmla="*/ 0 w 825"/>
                <a:gd name="T3" fmla="*/ 175 h 175"/>
                <a:gd name="T4" fmla="*/ 414 w 825"/>
                <a:gd name="T5" fmla="*/ 175 h 175"/>
                <a:gd name="T6" fmla="*/ 825 w 825"/>
                <a:gd name="T7" fmla="*/ 175 h 175"/>
                <a:gd name="T8" fmla="*/ 414 w 825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75">
                  <a:moveTo>
                    <a:pt x="414" y="0"/>
                  </a:moveTo>
                  <a:lnTo>
                    <a:pt x="0" y="175"/>
                  </a:lnTo>
                  <a:lnTo>
                    <a:pt x="414" y="175"/>
                  </a:lnTo>
                  <a:lnTo>
                    <a:pt x="825" y="175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</p:grpSp>
      <p:sp>
        <p:nvSpPr>
          <p:cNvPr id="9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02 </a:t>
            </a:r>
            <a:r>
              <a:rPr lang="zh-CN" altLang="en-US" sz="2800" dirty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爬虫模块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786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3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3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7276262" y="1986707"/>
            <a:ext cx="1808965" cy="1341109"/>
          </a:xfrm>
          <a:custGeom>
            <a:avLst/>
            <a:gdLst>
              <a:gd name="T0" fmla="*/ 230 w 419"/>
              <a:gd name="T1" fmla="*/ 0 h 439"/>
              <a:gd name="T2" fmla="*/ 419 w 419"/>
              <a:gd name="T3" fmla="*/ 439 h 439"/>
              <a:gd name="T4" fmla="*/ 189 w 419"/>
              <a:gd name="T5" fmla="*/ 439 h 439"/>
              <a:gd name="T6" fmla="*/ 0 w 419"/>
              <a:gd name="T7" fmla="*/ 0 h 439"/>
              <a:gd name="T8" fmla="*/ 106 w 419"/>
              <a:gd name="T9" fmla="*/ 0 h 439"/>
              <a:gd name="T10" fmla="*/ 230 w 419"/>
              <a:gd name="T11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9" h="439">
                <a:moveTo>
                  <a:pt x="230" y="0"/>
                </a:moveTo>
                <a:lnTo>
                  <a:pt x="419" y="439"/>
                </a:lnTo>
                <a:lnTo>
                  <a:pt x="189" y="439"/>
                </a:lnTo>
                <a:lnTo>
                  <a:pt x="0" y="0"/>
                </a:lnTo>
                <a:lnTo>
                  <a:pt x="106" y="0"/>
                </a:lnTo>
                <a:lnTo>
                  <a:pt x="23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00" dirty="0">
              <a:latin typeface="Source Sans Pro" charset="0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380951" y="2591135"/>
            <a:ext cx="1813283" cy="1762643"/>
          </a:xfrm>
          <a:custGeom>
            <a:avLst/>
            <a:gdLst>
              <a:gd name="T0" fmla="*/ 230 w 420"/>
              <a:gd name="T1" fmla="*/ 0 h 439"/>
              <a:gd name="T2" fmla="*/ 420 w 420"/>
              <a:gd name="T3" fmla="*/ 439 h 439"/>
              <a:gd name="T4" fmla="*/ 190 w 420"/>
              <a:gd name="T5" fmla="*/ 439 h 439"/>
              <a:gd name="T6" fmla="*/ 0 w 420"/>
              <a:gd name="T7" fmla="*/ 0 h 439"/>
              <a:gd name="T8" fmla="*/ 230 w 420"/>
              <a:gd name="T9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0" h="439">
                <a:moveTo>
                  <a:pt x="230" y="0"/>
                </a:moveTo>
                <a:lnTo>
                  <a:pt x="420" y="439"/>
                </a:lnTo>
                <a:lnTo>
                  <a:pt x="190" y="439"/>
                </a:lnTo>
                <a:lnTo>
                  <a:pt x="0" y="0"/>
                </a:lnTo>
                <a:lnTo>
                  <a:pt x="23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00" dirty="0">
              <a:latin typeface="Source Sans Pro" charset="0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3489958" y="3195562"/>
            <a:ext cx="1808965" cy="1886676"/>
          </a:xfrm>
          <a:custGeom>
            <a:avLst/>
            <a:gdLst>
              <a:gd name="T0" fmla="*/ 230 w 419"/>
              <a:gd name="T1" fmla="*/ 0 h 437"/>
              <a:gd name="T2" fmla="*/ 419 w 419"/>
              <a:gd name="T3" fmla="*/ 437 h 437"/>
              <a:gd name="T4" fmla="*/ 189 w 419"/>
              <a:gd name="T5" fmla="*/ 437 h 437"/>
              <a:gd name="T6" fmla="*/ 0 w 419"/>
              <a:gd name="T7" fmla="*/ 0 h 437"/>
              <a:gd name="T8" fmla="*/ 230 w 419"/>
              <a:gd name="T9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9" h="437">
                <a:moveTo>
                  <a:pt x="230" y="0"/>
                </a:moveTo>
                <a:lnTo>
                  <a:pt x="419" y="437"/>
                </a:lnTo>
                <a:lnTo>
                  <a:pt x="189" y="437"/>
                </a:lnTo>
                <a:lnTo>
                  <a:pt x="0" y="0"/>
                </a:lnTo>
                <a:lnTo>
                  <a:pt x="23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00" dirty="0">
              <a:latin typeface="Source Sans Pro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201244" y="1986706"/>
            <a:ext cx="2055053" cy="2367071"/>
          </a:xfrm>
          <a:custGeom>
            <a:avLst/>
            <a:gdLst>
              <a:gd name="T0" fmla="*/ 246 w 476"/>
              <a:gd name="T1" fmla="*/ 0 h 579"/>
              <a:gd name="T2" fmla="*/ 0 w 476"/>
              <a:gd name="T3" fmla="*/ 579 h 579"/>
              <a:gd name="T4" fmla="*/ 227 w 476"/>
              <a:gd name="T5" fmla="*/ 579 h 579"/>
              <a:gd name="T6" fmla="*/ 476 w 476"/>
              <a:gd name="T7" fmla="*/ 0 h 579"/>
              <a:gd name="T8" fmla="*/ 246 w 476"/>
              <a:gd name="T9" fmla="*/ 0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6" h="579">
                <a:moveTo>
                  <a:pt x="246" y="0"/>
                </a:moveTo>
                <a:lnTo>
                  <a:pt x="0" y="579"/>
                </a:lnTo>
                <a:lnTo>
                  <a:pt x="227" y="579"/>
                </a:lnTo>
                <a:lnTo>
                  <a:pt x="476" y="0"/>
                </a:lnTo>
                <a:lnTo>
                  <a:pt x="2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00" dirty="0">
              <a:latin typeface="Source Sans Pro" charset="0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4305934" y="2591135"/>
            <a:ext cx="2068004" cy="2491103"/>
          </a:xfrm>
          <a:custGeom>
            <a:avLst/>
            <a:gdLst>
              <a:gd name="T0" fmla="*/ 249 w 479"/>
              <a:gd name="T1" fmla="*/ 0 h 577"/>
              <a:gd name="T2" fmla="*/ 0 w 479"/>
              <a:gd name="T3" fmla="*/ 577 h 577"/>
              <a:gd name="T4" fmla="*/ 230 w 479"/>
              <a:gd name="T5" fmla="*/ 577 h 577"/>
              <a:gd name="T6" fmla="*/ 479 w 479"/>
              <a:gd name="T7" fmla="*/ 0 h 577"/>
              <a:gd name="T8" fmla="*/ 249 w 479"/>
              <a:gd name="T9" fmla="*/ 0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" h="577">
                <a:moveTo>
                  <a:pt x="249" y="0"/>
                </a:moveTo>
                <a:lnTo>
                  <a:pt x="0" y="577"/>
                </a:lnTo>
                <a:lnTo>
                  <a:pt x="230" y="577"/>
                </a:lnTo>
                <a:lnTo>
                  <a:pt x="479" y="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00" dirty="0">
              <a:latin typeface="Source Sans Pro" charset="0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1716870" y="3186926"/>
            <a:ext cx="2766073" cy="3700900"/>
          </a:xfrm>
          <a:custGeom>
            <a:avLst/>
            <a:gdLst>
              <a:gd name="T0" fmla="*/ 249 w 479"/>
              <a:gd name="T1" fmla="*/ 0 h 577"/>
              <a:gd name="T2" fmla="*/ 0 w 479"/>
              <a:gd name="T3" fmla="*/ 577 h 577"/>
              <a:gd name="T4" fmla="*/ 230 w 479"/>
              <a:gd name="T5" fmla="*/ 577 h 577"/>
              <a:gd name="T6" fmla="*/ 479 w 479"/>
              <a:gd name="T7" fmla="*/ 0 h 577"/>
              <a:gd name="T8" fmla="*/ 249 w 479"/>
              <a:gd name="T9" fmla="*/ 0 h 577"/>
              <a:gd name="connsiteX0" fmla="*/ 8465 w 10000"/>
              <a:gd name="connsiteY0" fmla="*/ 0 h 10018"/>
              <a:gd name="connsiteX1" fmla="*/ 0 w 10000"/>
              <a:gd name="connsiteY1" fmla="*/ 10018 h 10018"/>
              <a:gd name="connsiteX2" fmla="*/ 4802 w 10000"/>
              <a:gd name="connsiteY2" fmla="*/ 10018 h 10018"/>
              <a:gd name="connsiteX3" fmla="*/ 10000 w 10000"/>
              <a:gd name="connsiteY3" fmla="*/ 18 h 10018"/>
              <a:gd name="connsiteX4" fmla="*/ 8465 w 10000"/>
              <a:gd name="connsiteY4" fmla="*/ 0 h 10018"/>
              <a:gd name="connsiteX0" fmla="*/ 8155 w 10000"/>
              <a:gd name="connsiteY0" fmla="*/ 19 h 10000"/>
              <a:gd name="connsiteX1" fmla="*/ 0 w 10000"/>
              <a:gd name="connsiteY1" fmla="*/ 10000 h 10000"/>
              <a:gd name="connsiteX2" fmla="*/ 4802 w 10000"/>
              <a:gd name="connsiteY2" fmla="*/ 10000 h 10000"/>
              <a:gd name="connsiteX3" fmla="*/ 10000 w 10000"/>
              <a:gd name="connsiteY3" fmla="*/ 0 h 10000"/>
              <a:gd name="connsiteX4" fmla="*/ 8155 w 10000"/>
              <a:gd name="connsiteY4" fmla="*/ 19 h 10000"/>
              <a:gd name="connsiteX0" fmla="*/ 8176 w 10000"/>
              <a:gd name="connsiteY0" fmla="*/ 1 h 10000"/>
              <a:gd name="connsiteX1" fmla="*/ 0 w 10000"/>
              <a:gd name="connsiteY1" fmla="*/ 10000 h 10000"/>
              <a:gd name="connsiteX2" fmla="*/ 4802 w 10000"/>
              <a:gd name="connsiteY2" fmla="*/ 10000 h 10000"/>
              <a:gd name="connsiteX3" fmla="*/ 10000 w 10000"/>
              <a:gd name="connsiteY3" fmla="*/ 0 h 10000"/>
              <a:gd name="connsiteX4" fmla="*/ 8176 w 10000"/>
              <a:gd name="connsiteY4" fmla="*/ 1 h 10000"/>
              <a:gd name="connsiteX0" fmla="*/ 8114 w 10000"/>
              <a:gd name="connsiteY0" fmla="*/ 0 h 10017"/>
              <a:gd name="connsiteX1" fmla="*/ 0 w 10000"/>
              <a:gd name="connsiteY1" fmla="*/ 10017 h 10017"/>
              <a:gd name="connsiteX2" fmla="*/ 4802 w 10000"/>
              <a:gd name="connsiteY2" fmla="*/ 10017 h 10017"/>
              <a:gd name="connsiteX3" fmla="*/ 10000 w 10000"/>
              <a:gd name="connsiteY3" fmla="*/ 17 h 10017"/>
              <a:gd name="connsiteX4" fmla="*/ 8114 w 10000"/>
              <a:gd name="connsiteY4" fmla="*/ 0 h 10017"/>
              <a:gd name="connsiteX0" fmla="*/ 5736 w 7622"/>
              <a:gd name="connsiteY0" fmla="*/ 0 h 10017"/>
              <a:gd name="connsiteX1" fmla="*/ 0 w 7622"/>
              <a:gd name="connsiteY1" fmla="*/ 10017 h 10017"/>
              <a:gd name="connsiteX2" fmla="*/ 2424 w 7622"/>
              <a:gd name="connsiteY2" fmla="*/ 10017 h 10017"/>
              <a:gd name="connsiteX3" fmla="*/ 7622 w 7622"/>
              <a:gd name="connsiteY3" fmla="*/ 17 h 10017"/>
              <a:gd name="connsiteX4" fmla="*/ 5736 w 7622"/>
              <a:gd name="connsiteY4" fmla="*/ 0 h 10017"/>
              <a:gd name="connsiteX0" fmla="*/ 4543 w 7017"/>
              <a:gd name="connsiteY0" fmla="*/ 0 h 10000"/>
              <a:gd name="connsiteX1" fmla="*/ 0 w 7017"/>
              <a:gd name="connsiteY1" fmla="*/ 6272 h 10000"/>
              <a:gd name="connsiteX2" fmla="*/ 197 w 7017"/>
              <a:gd name="connsiteY2" fmla="*/ 10000 h 10000"/>
              <a:gd name="connsiteX3" fmla="*/ 7017 w 7017"/>
              <a:gd name="connsiteY3" fmla="*/ 17 h 10000"/>
              <a:gd name="connsiteX4" fmla="*/ 4543 w 7017"/>
              <a:gd name="connsiteY4" fmla="*/ 0 h 10000"/>
              <a:gd name="connsiteX0" fmla="*/ 6474 w 10000"/>
              <a:gd name="connsiteY0" fmla="*/ 0 h 6641"/>
              <a:gd name="connsiteX1" fmla="*/ 0 w 10000"/>
              <a:gd name="connsiteY1" fmla="*/ 6272 h 6641"/>
              <a:gd name="connsiteX2" fmla="*/ 3759 w 10000"/>
              <a:gd name="connsiteY2" fmla="*/ 6364 h 6641"/>
              <a:gd name="connsiteX3" fmla="*/ 10000 w 10000"/>
              <a:gd name="connsiteY3" fmla="*/ 17 h 6641"/>
              <a:gd name="connsiteX4" fmla="*/ 6474 w 10000"/>
              <a:gd name="connsiteY4" fmla="*/ 0 h 6641"/>
              <a:gd name="connsiteX0" fmla="*/ 3288 w 9529"/>
              <a:gd name="connsiteY0" fmla="*/ 9583 h 9783"/>
              <a:gd name="connsiteX1" fmla="*/ 9529 w 9529"/>
              <a:gd name="connsiteY1" fmla="*/ 26 h 9783"/>
              <a:gd name="connsiteX2" fmla="*/ 6003 w 9529"/>
              <a:gd name="connsiteY2" fmla="*/ 0 h 9783"/>
              <a:gd name="connsiteX3" fmla="*/ 0 w 9529"/>
              <a:gd name="connsiteY3" fmla="*/ 9783 h 9783"/>
              <a:gd name="connsiteX0" fmla="*/ 3694 w 10243"/>
              <a:gd name="connsiteY0" fmla="*/ 9796 h 9796"/>
              <a:gd name="connsiteX1" fmla="*/ 10243 w 10243"/>
              <a:gd name="connsiteY1" fmla="*/ 27 h 9796"/>
              <a:gd name="connsiteX2" fmla="*/ 6543 w 10243"/>
              <a:gd name="connsiteY2" fmla="*/ 0 h 9796"/>
              <a:gd name="connsiteX3" fmla="*/ 0 w 10243"/>
              <a:gd name="connsiteY3" fmla="*/ 9716 h 9796"/>
              <a:gd name="connsiteX0" fmla="*/ 3883 w 10277"/>
              <a:gd name="connsiteY0" fmla="*/ 10000 h 10092"/>
              <a:gd name="connsiteX1" fmla="*/ 10277 w 10277"/>
              <a:gd name="connsiteY1" fmla="*/ 28 h 10092"/>
              <a:gd name="connsiteX2" fmla="*/ 6665 w 10277"/>
              <a:gd name="connsiteY2" fmla="*/ 0 h 10092"/>
              <a:gd name="connsiteX3" fmla="*/ 0 w 10277"/>
              <a:gd name="connsiteY3" fmla="*/ 10092 h 10092"/>
              <a:gd name="connsiteX0" fmla="*/ 3664 w 10058"/>
              <a:gd name="connsiteY0" fmla="*/ 10000 h 10000"/>
              <a:gd name="connsiteX1" fmla="*/ 10058 w 10058"/>
              <a:gd name="connsiteY1" fmla="*/ 28 h 10000"/>
              <a:gd name="connsiteX2" fmla="*/ 6446 w 10058"/>
              <a:gd name="connsiteY2" fmla="*/ 0 h 10000"/>
              <a:gd name="connsiteX3" fmla="*/ 0 w 10058"/>
              <a:gd name="connsiteY3" fmla="*/ 9811 h 10000"/>
              <a:gd name="connsiteX0" fmla="*/ 3719 w 10113"/>
              <a:gd name="connsiteY0" fmla="*/ 10000 h 10000"/>
              <a:gd name="connsiteX1" fmla="*/ 10113 w 10113"/>
              <a:gd name="connsiteY1" fmla="*/ 28 h 10000"/>
              <a:gd name="connsiteX2" fmla="*/ 6501 w 10113"/>
              <a:gd name="connsiteY2" fmla="*/ 0 h 10000"/>
              <a:gd name="connsiteX3" fmla="*/ 0 w 10113"/>
              <a:gd name="connsiteY3" fmla="*/ 9911 h 10000"/>
              <a:gd name="connsiteX0" fmla="*/ 3746 w 10113"/>
              <a:gd name="connsiteY0" fmla="*/ 9859 h 9911"/>
              <a:gd name="connsiteX1" fmla="*/ 10113 w 10113"/>
              <a:gd name="connsiteY1" fmla="*/ 28 h 9911"/>
              <a:gd name="connsiteX2" fmla="*/ 6501 w 10113"/>
              <a:gd name="connsiteY2" fmla="*/ 0 h 9911"/>
              <a:gd name="connsiteX3" fmla="*/ 0 w 10113"/>
              <a:gd name="connsiteY3" fmla="*/ 9911 h 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13" h="9911">
                <a:moveTo>
                  <a:pt x="3746" y="9859"/>
                </a:moveTo>
                <a:lnTo>
                  <a:pt x="10113" y="28"/>
                </a:lnTo>
                <a:lnTo>
                  <a:pt x="6501" y="0"/>
                </a:lnTo>
                <a:cubicBezTo>
                  <a:pt x="4290" y="3285"/>
                  <a:pt x="0" y="9911"/>
                  <a:pt x="0" y="9911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00" dirty="0">
              <a:latin typeface="Source Sans Pro" charset="0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8092239" y="239843"/>
            <a:ext cx="2611988" cy="3087973"/>
          </a:xfrm>
          <a:custGeom>
            <a:avLst/>
            <a:gdLst>
              <a:gd name="T0" fmla="*/ 605 w 605"/>
              <a:gd name="T1" fmla="*/ 257 h 865"/>
              <a:gd name="T2" fmla="*/ 491 w 605"/>
              <a:gd name="T3" fmla="*/ 0 h 865"/>
              <a:gd name="T4" fmla="*/ 154 w 605"/>
              <a:gd name="T5" fmla="*/ 257 h 865"/>
              <a:gd name="T6" fmla="*/ 266 w 605"/>
              <a:gd name="T7" fmla="*/ 257 h 865"/>
              <a:gd name="T8" fmla="*/ 0 w 605"/>
              <a:gd name="T9" fmla="*/ 865 h 865"/>
              <a:gd name="T10" fmla="*/ 230 w 605"/>
              <a:gd name="T11" fmla="*/ 865 h 865"/>
              <a:gd name="T12" fmla="*/ 493 w 605"/>
              <a:gd name="T13" fmla="*/ 257 h 865"/>
              <a:gd name="T14" fmla="*/ 605 w 605"/>
              <a:gd name="T15" fmla="*/ 257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5" h="865">
                <a:moveTo>
                  <a:pt x="605" y="257"/>
                </a:moveTo>
                <a:lnTo>
                  <a:pt x="491" y="0"/>
                </a:lnTo>
                <a:lnTo>
                  <a:pt x="154" y="257"/>
                </a:lnTo>
                <a:lnTo>
                  <a:pt x="266" y="257"/>
                </a:lnTo>
                <a:lnTo>
                  <a:pt x="0" y="865"/>
                </a:lnTo>
                <a:lnTo>
                  <a:pt x="230" y="865"/>
                </a:lnTo>
                <a:lnTo>
                  <a:pt x="493" y="257"/>
                </a:lnTo>
                <a:lnTo>
                  <a:pt x="605" y="2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900" dirty="0">
              <a:latin typeface="Source Sans Pr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0726" y="5163206"/>
            <a:ext cx="2779607" cy="68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Bebas Neue" charset="0"/>
                <a:ea typeface="Bebas Neue" charset="0"/>
                <a:cs typeface="Bebas Neue" charset="0"/>
              </a:rPr>
              <a:t>步骤</a:t>
            </a:r>
            <a:r>
              <a:rPr lang="en-US" sz="2800" dirty="0" smtClean="0">
                <a:latin typeface="Bebas Neue" charset="0"/>
                <a:ea typeface="Bebas Neue" charset="0"/>
                <a:cs typeface="Bebas Neue" charset="0"/>
              </a:rPr>
              <a:t> </a:t>
            </a:r>
            <a:r>
              <a:rPr lang="en-US" sz="2800" dirty="0">
                <a:latin typeface="Bebas Neue" charset="0"/>
                <a:ea typeface="Bebas Neue" charset="0"/>
                <a:cs typeface="Bebas Neue" charset="0"/>
              </a:rPr>
              <a:t>01</a:t>
            </a:r>
          </a:p>
          <a:p>
            <a:pPr>
              <a:lnSpc>
                <a:spcPct val="90000"/>
              </a:lnSpc>
            </a:pPr>
            <a:r>
              <a:rPr lang="zh-CN" altLang="en-US" sz="1200" dirty="0" smtClean="0">
                <a:latin typeface="Source Sans Pro" charset="0"/>
              </a:rPr>
              <a:t>解析数据</a:t>
            </a:r>
            <a:r>
              <a:rPr lang="zh-CN" altLang="en-US" sz="1200" dirty="0">
                <a:latin typeface="Source Sans Pro" charset="0"/>
              </a:rPr>
              <a:t>。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50646" y="4432194"/>
            <a:ext cx="2779607" cy="85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Bebas Neue" charset="0"/>
                <a:ea typeface="Bebas Neue" charset="0"/>
                <a:cs typeface="Bebas Neue" charset="0"/>
              </a:rPr>
              <a:t>步骤</a:t>
            </a:r>
            <a:r>
              <a:rPr lang="en-US" sz="2800" dirty="0" smtClean="0">
                <a:latin typeface="Bebas Neue" charset="0"/>
                <a:ea typeface="Bebas Neue" charset="0"/>
                <a:cs typeface="Bebas Neue" charset="0"/>
              </a:rPr>
              <a:t> </a:t>
            </a:r>
            <a:r>
              <a:rPr lang="en-US" sz="2800" dirty="0">
                <a:latin typeface="Bebas Neue" charset="0"/>
                <a:ea typeface="Bebas Neue" charset="0"/>
                <a:cs typeface="Bebas Neue" charset="0"/>
              </a:rPr>
              <a:t>02</a:t>
            </a:r>
          </a:p>
          <a:p>
            <a:pPr>
              <a:lnSpc>
                <a:spcPct val="90000"/>
              </a:lnSpc>
            </a:pPr>
            <a:r>
              <a:rPr lang="zh-CN" altLang="en-US" sz="1200" dirty="0" smtClean="0">
                <a:latin typeface="Source Sans Pro" charset="0"/>
              </a:rPr>
              <a:t>过滤数据、删除</a:t>
            </a:r>
            <a:r>
              <a:rPr lang="en-US" altLang="zh-CN" sz="1200" dirty="0" smtClean="0">
                <a:latin typeface="Source Sans Pro" charset="0"/>
              </a:rPr>
              <a:t>URL</a:t>
            </a:r>
            <a:r>
              <a:rPr lang="zh-CN" altLang="en-US" sz="1200" dirty="0" smtClean="0">
                <a:latin typeface="Source Sans Pro" charset="0"/>
              </a:rPr>
              <a:t>、</a:t>
            </a:r>
            <a:r>
              <a:rPr lang="en-US" altLang="zh-CN" sz="1200" dirty="0" smtClean="0">
                <a:latin typeface="Source Sans Pro" charset="0"/>
              </a:rPr>
              <a:t>@</a:t>
            </a:r>
            <a:r>
              <a:rPr lang="zh-CN" altLang="en-US" sz="1200" dirty="0" smtClean="0">
                <a:latin typeface="Source Sans Pro" charset="0"/>
              </a:rPr>
              <a:t>用户名等无效字符，转发微博等。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26649" y="3406233"/>
            <a:ext cx="2779607" cy="68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Bebas Neue" charset="0"/>
                <a:ea typeface="Bebas Neue" charset="0"/>
                <a:cs typeface="Bebas Neue" charset="0"/>
              </a:rPr>
              <a:t>步骤</a:t>
            </a:r>
            <a:r>
              <a:rPr lang="en-US" sz="2800" dirty="0" smtClean="0">
                <a:latin typeface="Bebas Neue" charset="0"/>
                <a:ea typeface="Bebas Neue" charset="0"/>
                <a:cs typeface="Bebas Neue" charset="0"/>
              </a:rPr>
              <a:t> </a:t>
            </a:r>
            <a:r>
              <a:rPr lang="en-US" sz="2800" dirty="0">
                <a:latin typeface="Bebas Neue" charset="0"/>
                <a:ea typeface="Bebas Neue" charset="0"/>
                <a:cs typeface="Bebas Neue" charset="0"/>
              </a:rPr>
              <a:t>03</a:t>
            </a:r>
          </a:p>
          <a:p>
            <a:pPr>
              <a:lnSpc>
                <a:spcPct val="90000"/>
              </a:lnSpc>
            </a:pPr>
            <a:r>
              <a:rPr lang="zh-CN" altLang="en-US" sz="1200" dirty="0" smtClean="0">
                <a:latin typeface="Source Sans Pro" charset="0"/>
              </a:rPr>
              <a:t>爬虫数据存入数据库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02 </a:t>
            </a:r>
            <a:r>
              <a:rPr lang="zh-CN" altLang="en-US" sz="2800" dirty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爬虫模块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18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4055084" y="1573970"/>
            <a:ext cx="2919096" cy="1647861"/>
          </a:xfrm>
          <a:custGeom>
            <a:avLst/>
            <a:gdLst>
              <a:gd name="T0" fmla="*/ 1248 w 1248"/>
              <a:gd name="T1" fmla="*/ 705 h 705"/>
              <a:gd name="T2" fmla="*/ 1233 w 1248"/>
              <a:gd name="T3" fmla="*/ 519 h 705"/>
              <a:gd name="T4" fmla="*/ 1192 w 1248"/>
              <a:gd name="T5" fmla="*/ 567 h 705"/>
              <a:gd name="T6" fmla="*/ 1182 w 1248"/>
              <a:gd name="T7" fmla="*/ 542 h 705"/>
              <a:gd name="T8" fmla="*/ 623 w 1248"/>
              <a:gd name="T9" fmla="*/ 281 h 705"/>
              <a:gd name="T10" fmla="*/ 312 w 1248"/>
              <a:gd name="T11" fmla="*/ 0 h 705"/>
              <a:gd name="T12" fmla="*/ 0 w 1248"/>
              <a:gd name="T13" fmla="*/ 312 h 705"/>
              <a:gd name="T14" fmla="*/ 226 w 1248"/>
              <a:gd name="T15" fmla="*/ 612 h 705"/>
              <a:gd name="T16" fmla="*/ 226 w 1248"/>
              <a:gd name="T17" fmla="*/ 612 h 705"/>
              <a:gd name="T18" fmla="*/ 250 w 1248"/>
              <a:gd name="T19" fmla="*/ 618 h 705"/>
              <a:gd name="T20" fmla="*/ 251 w 1248"/>
              <a:gd name="T21" fmla="*/ 618 h 705"/>
              <a:gd name="T22" fmla="*/ 251 w 1248"/>
              <a:gd name="T23" fmla="*/ 618 h 705"/>
              <a:gd name="T24" fmla="*/ 511 w 1248"/>
              <a:gd name="T25" fmla="*/ 368 h 705"/>
              <a:gd name="T26" fmla="*/ 627 w 1248"/>
              <a:gd name="T27" fmla="*/ 328 h 705"/>
              <a:gd name="T28" fmla="*/ 1181 w 1248"/>
              <a:gd name="T29" fmla="*/ 571 h 705"/>
              <a:gd name="T30" fmla="*/ 1117 w 1248"/>
              <a:gd name="T31" fmla="*/ 572 h 705"/>
              <a:gd name="T32" fmla="*/ 1248 w 1248"/>
              <a:gd name="T33" fmla="*/ 705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48" h="705">
                <a:moveTo>
                  <a:pt x="1248" y="705"/>
                </a:moveTo>
                <a:cubicBezTo>
                  <a:pt x="1233" y="519"/>
                  <a:pt x="1233" y="519"/>
                  <a:pt x="1233" y="519"/>
                </a:cubicBezTo>
                <a:cubicBezTo>
                  <a:pt x="1192" y="567"/>
                  <a:pt x="1192" y="567"/>
                  <a:pt x="1192" y="567"/>
                </a:cubicBezTo>
                <a:cubicBezTo>
                  <a:pt x="1188" y="556"/>
                  <a:pt x="1187" y="553"/>
                  <a:pt x="1182" y="542"/>
                </a:cubicBezTo>
                <a:cubicBezTo>
                  <a:pt x="1087" y="335"/>
                  <a:pt x="851" y="233"/>
                  <a:pt x="623" y="281"/>
                </a:cubicBezTo>
                <a:cubicBezTo>
                  <a:pt x="607" y="123"/>
                  <a:pt x="474" y="0"/>
                  <a:pt x="312" y="0"/>
                </a:cubicBezTo>
                <a:cubicBezTo>
                  <a:pt x="140" y="0"/>
                  <a:pt x="0" y="139"/>
                  <a:pt x="0" y="312"/>
                </a:cubicBezTo>
                <a:cubicBezTo>
                  <a:pt x="0" y="454"/>
                  <a:pt x="96" y="574"/>
                  <a:pt x="226" y="612"/>
                </a:cubicBezTo>
                <a:cubicBezTo>
                  <a:pt x="226" y="612"/>
                  <a:pt x="226" y="612"/>
                  <a:pt x="226" y="612"/>
                </a:cubicBezTo>
                <a:cubicBezTo>
                  <a:pt x="234" y="614"/>
                  <a:pt x="242" y="616"/>
                  <a:pt x="250" y="618"/>
                </a:cubicBezTo>
                <a:cubicBezTo>
                  <a:pt x="251" y="618"/>
                  <a:pt x="251" y="618"/>
                  <a:pt x="251" y="618"/>
                </a:cubicBezTo>
                <a:cubicBezTo>
                  <a:pt x="251" y="618"/>
                  <a:pt x="251" y="618"/>
                  <a:pt x="251" y="618"/>
                </a:cubicBezTo>
                <a:cubicBezTo>
                  <a:pt x="303" y="513"/>
                  <a:pt x="393" y="423"/>
                  <a:pt x="511" y="368"/>
                </a:cubicBezTo>
                <a:cubicBezTo>
                  <a:pt x="580" y="336"/>
                  <a:pt x="626" y="328"/>
                  <a:pt x="627" y="328"/>
                </a:cubicBezTo>
                <a:cubicBezTo>
                  <a:pt x="853" y="278"/>
                  <a:pt x="1082" y="370"/>
                  <a:pt x="1181" y="571"/>
                </a:cubicBezTo>
                <a:cubicBezTo>
                  <a:pt x="1117" y="572"/>
                  <a:pt x="1117" y="572"/>
                  <a:pt x="1117" y="572"/>
                </a:cubicBezTo>
                <a:lnTo>
                  <a:pt x="1248" y="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365760" tIns="45720" rIns="91440" bIns="365760" numCol="1" anchor="ctr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t>01</a:t>
            </a: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437162" y="1573970"/>
            <a:ext cx="1648849" cy="2921073"/>
          </a:xfrm>
          <a:custGeom>
            <a:avLst/>
            <a:gdLst>
              <a:gd name="T0" fmla="*/ 0 w 705"/>
              <a:gd name="T1" fmla="*/ 1249 h 1249"/>
              <a:gd name="T2" fmla="*/ 186 w 705"/>
              <a:gd name="T3" fmla="*/ 1234 h 1249"/>
              <a:gd name="T4" fmla="*/ 139 w 705"/>
              <a:gd name="T5" fmla="*/ 1192 h 1249"/>
              <a:gd name="T6" fmla="*/ 164 w 705"/>
              <a:gd name="T7" fmla="*/ 1182 h 1249"/>
              <a:gd name="T8" fmla="*/ 424 w 705"/>
              <a:gd name="T9" fmla="*/ 623 h 1249"/>
              <a:gd name="T10" fmla="*/ 705 w 705"/>
              <a:gd name="T11" fmla="*/ 312 h 1249"/>
              <a:gd name="T12" fmla="*/ 393 w 705"/>
              <a:gd name="T13" fmla="*/ 0 h 1249"/>
              <a:gd name="T14" fmla="*/ 93 w 705"/>
              <a:gd name="T15" fmla="*/ 227 h 1249"/>
              <a:gd name="T16" fmla="*/ 93 w 705"/>
              <a:gd name="T17" fmla="*/ 227 h 1249"/>
              <a:gd name="T18" fmla="*/ 87 w 705"/>
              <a:gd name="T19" fmla="*/ 251 h 1249"/>
              <a:gd name="T20" fmla="*/ 87 w 705"/>
              <a:gd name="T21" fmla="*/ 251 h 1249"/>
              <a:gd name="T22" fmla="*/ 87 w 705"/>
              <a:gd name="T23" fmla="*/ 252 h 1249"/>
              <a:gd name="T24" fmla="*/ 337 w 705"/>
              <a:gd name="T25" fmla="*/ 512 h 1249"/>
              <a:gd name="T26" fmla="*/ 377 w 705"/>
              <a:gd name="T27" fmla="*/ 627 h 1249"/>
              <a:gd name="T28" fmla="*/ 135 w 705"/>
              <a:gd name="T29" fmla="*/ 1182 h 1249"/>
              <a:gd name="T30" fmla="*/ 133 w 705"/>
              <a:gd name="T31" fmla="*/ 1118 h 1249"/>
              <a:gd name="T32" fmla="*/ 0 w 705"/>
              <a:gd name="T33" fmla="*/ 1249 h 1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05" h="1249">
                <a:moveTo>
                  <a:pt x="0" y="1249"/>
                </a:moveTo>
                <a:cubicBezTo>
                  <a:pt x="186" y="1234"/>
                  <a:pt x="186" y="1234"/>
                  <a:pt x="186" y="1234"/>
                </a:cubicBezTo>
                <a:cubicBezTo>
                  <a:pt x="139" y="1192"/>
                  <a:pt x="139" y="1192"/>
                  <a:pt x="139" y="1192"/>
                </a:cubicBezTo>
                <a:cubicBezTo>
                  <a:pt x="150" y="1188"/>
                  <a:pt x="153" y="1187"/>
                  <a:pt x="164" y="1182"/>
                </a:cubicBezTo>
                <a:cubicBezTo>
                  <a:pt x="370" y="1087"/>
                  <a:pt x="473" y="851"/>
                  <a:pt x="424" y="623"/>
                </a:cubicBezTo>
                <a:cubicBezTo>
                  <a:pt x="582" y="608"/>
                  <a:pt x="705" y="474"/>
                  <a:pt x="705" y="312"/>
                </a:cubicBezTo>
                <a:cubicBezTo>
                  <a:pt x="705" y="140"/>
                  <a:pt x="565" y="0"/>
                  <a:pt x="393" y="0"/>
                </a:cubicBezTo>
                <a:cubicBezTo>
                  <a:pt x="250" y="1"/>
                  <a:pt x="130" y="96"/>
                  <a:pt x="93" y="227"/>
                </a:cubicBezTo>
                <a:cubicBezTo>
                  <a:pt x="93" y="227"/>
                  <a:pt x="93" y="227"/>
                  <a:pt x="93" y="227"/>
                </a:cubicBezTo>
                <a:cubicBezTo>
                  <a:pt x="90" y="235"/>
                  <a:pt x="88" y="243"/>
                  <a:pt x="87" y="251"/>
                </a:cubicBezTo>
                <a:cubicBezTo>
                  <a:pt x="87" y="251"/>
                  <a:pt x="87" y="251"/>
                  <a:pt x="87" y="251"/>
                </a:cubicBezTo>
                <a:cubicBezTo>
                  <a:pt x="87" y="252"/>
                  <a:pt x="87" y="252"/>
                  <a:pt x="87" y="252"/>
                </a:cubicBezTo>
                <a:cubicBezTo>
                  <a:pt x="192" y="304"/>
                  <a:pt x="282" y="394"/>
                  <a:pt x="337" y="512"/>
                </a:cubicBezTo>
                <a:cubicBezTo>
                  <a:pt x="369" y="580"/>
                  <a:pt x="377" y="626"/>
                  <a:pt x="377" y="627"/>
                </a:cubicBezTo>
                <a:cubicBezTo>
                  <a:pt x="428" y="854"/>
                  <a:pt x="336" y="1083"/>
                  <a:pt x="135" y="1182"/>
                </a:cubicBezTo>
                <a:cubicBezTo>
                  <a:pt x="133" y="1118"/>
                  <a:pt x="133" y="1118"/>
                  <a:pt x="133" y="1118"/>
                </a:cubicBezTo>
                <a:lnTo>
                  <a:pt x="0" y="12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365760" tIns="0" rIns="91440" bIns="155448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t>02</a:t>
            </a: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15512" y="4059749"/>
            <a:ext cx="2970499" cy="1573723"/>
          </a:xfrm>
          <a:custGeom>
            <a:avLst/>
            <a:gdLst>
              <a:gd name="T0" fmla="*/ 0 w 1270"/>
              <a:gd name="T1" fmla="*/ 0 h 673"/>
              <a:gd name="T2" fmla="*/ 22 w 1270"/>
              <a:gd name="T3" fmla="*/ 185 h 673"/>
              <a:gd name="T4" fmla="*/ 62 w 1270"/>
              <a:gd name="T5" fmla="*/ 136 h 673"/>
              <a:gd name="T6" fmla="*/ 73 w 1270"/>
              <a:gd name="T7" fmla="*/ 161 h 673"/>
              <a:gd name="T8" fmla="*/ 642 w 1270"/>
              <a:gd name="T9" fmla="*/ 398 h 673"/>
              <a:gd name="T10" fmla="*/ 964 w 1270"/>
              <a:gd name="T11" fmla="*/ 666 h 673"/>
              <a:gd name="T12" fmla="*/ 1263 w 1270"/>
              <a:gd name="T13" fmla="*/ 342 h 673"/>
              <a:gd name="T14" fmla="*/ 1025 w 1270"/>
              <a:gd name="T15" fmla="*/ 51 h 673"/>
              <a:gd name="T16" fmla="*/ 1025 w 1270"/>
              <a:gd name="T17" fmla="*/ 51 h 673"/>
              <a:gd name="T18" fmla="*/ 1000 w 1270"/>
              <a:gd name="T19" fmla="*/ 46 h 673"/>
              <a:gd name="T20" fmla="*/ 1000 w 1270"/>
              <a:gd name="T21" fmla="*/ 46 h 673"/>
              <a:gd name="T22" fmla="*/ 999 w 1270"/>
              <a:gd name="T23" fmla="*/ 46 h 673"/>
              <a:gd name="T24" fmla="*/ 750 w 1270"/>
              <a:gd name="T25" fmla="*/ 306 h 673"/>
              <a:gd name="T26" fmla="*/ 636 w 1270"/>
              <a:gd name="T27" fmla="*/ 351 h 673"/>
              <a:gd name="T28" fmla="*/ 72 w 1270"/>
              <a:gd name="T29" fmla="*/ 131 h 673"/>
              <a:gd name="T30" fmla="*/ 136 w 1270"/>
              <a:gd name="T31" fmla="*/ 127 h 673"/>
              <a:gd name="T32" fmla="*/ 0 w 1270"/>
              <a:gd name="T33" fmla="*/ 0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70" h="673">
                <a:moveTo>
                  <a:pt x="0" y="0"/>
                </a:moveTo>
                <a:cubicBezTo>
                  <a:pt x="22" y="185"/>
                  <a:pt x="22" y="185"/>
                  <a:pt x="22" y="185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66" y="147"/>
                  <a:pt x="67" y="150"/>
                  <a:pt x="73" y="161"/>
                </a:cubicBezTo>
                <a:cubicBezTo>
                  <a:pt x="176" y="363"/>
                  <a:pt x="416" y="456"/>
                  <a:pt x="642" y="398"/>
                </a:cubicBezTo>
                <a:cubicBezTo>
                  <a:pt x="664" y="555"/>
                  <a:pt x="802" y="673"/>
                  <a:pt x="964" y="666"/>
                </a:cubicBezTo>
                <a:cubicBezTo>
                  <a:pt x="1136" y="659"/>
                  <a:pt x="1270" y="514"/>
                  <a:pt x="1263" y="342"/>
                </a:cubicBezTo>
                <a:cubicBezTo>
                  <a:pt x="1257" y="199"/>
                  <a:pt x="1156" y="83"/>
                  <a:pt x="1025" y="51"/>
                </a:cubicBezTo>
                <a:cubicBezTo>
                  <a:pt x="1025" y="51"/>
                  <a:pt x="1025" y="51"/>
                  <a:pt x="1025" y="51"/>
                </a:cubicBezTo>
                <a:cubicBezTo>
                  <a:pt x="1017" y="49"/>
                  <a:pt x="1008" y="47"/>
                  <a:pt x="1000" y="46"/>
                </a:cubicBezTo>
                <a:cubicBezTo>
                  <a:pt x="1000" y="46"/>
                  <a:pt x="1000" y="46"/>
                  <a:pt x="1000" y="46"/>
                </a:cubicBezTo>
                <a:cubicBezTo>
                  <a:pt x="1000" y="46"/>
                  <a:pt x="999" y="46"/>
                  <a:pt x="999" y="46"/>
                </a:cubicBezTo>
                <a:cubicBezTo>
                  <a:pt x="951" y="153"/>
                  <a:pt x="865" y="247"/>
                  <a:pt x="750" y="306"/>
                </a:cubicBezTo>
                <a:cubicBezTo>
                  <a:pt x="682" y="341"/>
                  <a:pt x="637" y="351"/>
                  <a:pt x="636" y="351"/>
                </a:cubicBezTo>
                <a:cubicBezTo>
                  <a:pt x="412" y="411"/>
                  <a:pt x="179" y="328"/>
                  <a:pt x="72" y="131"/>
                </a:cubicBezTo>
                <a:cubicBezTo>
                  <a:pt x="136" y="127"/>
                  <a:pt x="136" y="127"/>
                  <a:pt x="136" y="12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645920" tIns="274320" rIns="9144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t>04</a:t>
            </a: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4055085" y="2660995"/>
            <a:ext cx="1571745" cy="2972476"/>
          </a:xfrm>
          <a:custGeom>
            <a:avLst/>
            <a:gdLst>
              <a:gd name="T0" fmla="*/ 672 w 672"/>
              <a:gd name="T1" fmla="*/ 0 h 1271"/>
              <a:gd name="T2" fmla="*/ 487 w 672"/>
              <a:gd name="T3" fmla="*/ 23 h 1271"/>
              <a:gd name="T4" fmla="*/ 536 w 672"/>
              <a:gd name="T5" fmla="*/ 62 h 1271"/>
              <a:gd name="T6" fmla="*/ 511 w 672"/>
              <a:gd name="T7" fmla="*/ 73 h 1271"/>
              <a:gd name="T8" fmla="*/ 274 w 672"/>
              <a:gd name="T9" fmla="*/ 643 h 1271"/>
              <a:gd name="T10" fmla="*/ 6 w 672"/>
              <a:gd name="T11" fmla="*/ 965 h 1271"/>
              <a:gd name="T12" fmla="*/ 331 w 672"/>
              <a:gd name="T13" fmla="*/ 1264 h 1271"/>
              <a:gd name="T14" fmla="*/ 622 w 672"/>
              <a:gd name="T15" fmla="*/ 1025 h 1271"/>
              <a:gd name="T16" fmla="*/ 622 w 672"/>
              <a:gd name="T17" fmla="*/ 1025 h 1271"/>
              <a:gd name="T18" fmla="*/ 627 w 672"/>
              <a:gd name="T19" fmla="*/ 1000 h 1271"/>
              <a:gd name="T20" fmla="*/ 627 w 672"/>
              <a:gd name="T21" fmla="*/ 1000 h 1271"/>
              <a:gd name="T22" fmla="*/ 627 w 672"/>
              <a:gd name="T23" fmla="*/ 1000 h 1271"/>
              <a:gd name="T24" fmla="*/ 366 w 672"/>
              <a:gd name="T25" fmla="*/ 750 h 1271"/>
              <a:gd name="T26" fmla="*/ 321 w 672"/>
              <a:gd name="T27" fmla="*/ 637 h 1271"/>
              <a:gd name="T28" fmla="*/ 540 w 672"/>
              <a:gd name="T29" fmla="*/ 73 h 1271"/>
              <a:gd name="T30" fmla="*/ 545 w 672"/>
              <a:gd name="T31" fmla="*/ 137 h 1271"/>
              <a:gd name="T32" fmla="*/ 672 w 672"/>
              <a:gd name="T33" fmla="*/ 0 h 1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2" h="1271">
                <a:moveTo>
                  <a:pt x="672" y="0"/>
                </a:moveTo>
                <a:cubicBezTo>
                  <a:pt x="487" y="23"/>
                  <a:pt x="487" y="23"/>
                  <a:pt x="487" y="23"/>
                </a:cubicBezTo>
                <a:cubicBezTo>
                  <a:pt x="536" y="62"/>
                  <a:pt x="536" y="62"/>
                  <a:pt x="536" y="62"/>
                </a:cubicBezTo>
                <a:cubicBezTo>
                  <a:pt x="525" y="67"/>
                  <a:pt x="522" y="68"/>
                  <a:pt x="511" y="73"/>
                </a:cubicBezTo>
                <a:cubicBezTo>
                  <a:pt x="309" y="177"/>
                  <a:pt x="216" y="417"/>
                  <a:pt x="274" y="643"/>
                </a:cubicBezTo>
                <a:cubicBezTo>
                  <a:pt x="117" y="665"/>
                  <a:pt x="0" y="803"/>
                  <a:pt x="6" y="965"/>
                </a:cubicBezTo>
                <a:cubicBezTo>
                  <a:pt x="14" y="1137"/>
                  <a:pt x="159" y="1271"/>
                  <a:pt x="331" y="1264"/>
                </a:cubicBezTo>
                <a:cubicBezTo>
                  <a:pt x="474" y="1258"/>
                  <a:pt x="590" y="1157"/>
                  <a:pt x="622" y="1025"/>
                </a:cubicBezTo>
                <a:cubicBezTo>
                  <a:pt x="622" y="1025"/>
                  <a:pt x="622" y="1025"/>
                  <a:pt x="622" y="1025"/>
                </a:cubicBezTo>
                <a:cubicBezTo>
                  <a:pt x="624" y="1017"/>
                  <a:pt x="625" y="1009"/>
                  <a:pt x="627" y="1000"/>
                </a:cubicBezTo>
                <a:cubicBezTo>
                  <a:pt x="627" y="1000"/>
                  <a:pt x="627" y="1000"/>
                  <a:pt x="627" y="1000"/>
                </a:cubicBezTo>
                <a:cubicBezTo>
                  <a:pt x="627" y="1000"/>
                  <a:pt x="627" y="1000"/>
                  <a:pt x="627" y="1000"/>
                </a:cubicBezTo>
                <a:cubicBezTo>
                  <a:pt x="520" y="952"/>
                  <a:pt x="426" y="866"/>
                  <a:pt x="366" y="750"/>
                </a:cubicBezTo>
                <a:cubicBezTo>
                  <a:pt x="331" y="683"/>
                  <a:pt x="322" y="638"/>
                  <a:pt x="321" y="637"/>
                </a:cubicBezTo>
                <a:cubicBezTo>
                  <a:pt x="261" y="413"/>
                  <a:pt x="344" y="180"/>
                  <a:pt x="540" y="73"/>
                </a:cubicBezTo>
                <a:cubicBezTo>
                  <a:pt x="545" y="137"/>
                  <a:pt x="545" y="137"/>
                  <a:pt x="545" y="137"/>
                </a:cubicBezTo>
                <a:lnTo>
                  <a:pt x="6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274320" bIns="36576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t>03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1074767" y="1975883"/>
            <a:ext cx="317412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5269" y="1573970"/>
            <a:ext cx="2754649" cy="1255728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sz="2400" dirty="0" err="1" smtClean="0">
                <a:latin typeface="Bebas Neue" charset="0"/>
                <a:ea typeface="Bebas Neue" charset="0"/>
                <a:cs typeface="Bebas Neue" charset="0"/>
              </a:rPr>
              <a:t>S</a:t>
            </a:r>
            <a:r>
              <a:rPr lang="en-US" altLang="zh-CN" sz="2400" dirty="0" err="1" smtClean="0">
                <a:latin typeface="Bebas Neue" charset="0"/>
                <a:ea typeface="Bebas Neue" charset="0"/>
                <a:cs typeface="Bebas Neue" charset="0"/>
              </a:rPr>
              <a:t>nowNLP</a:t>
            </a:r>
            <a:r>
              <a:rPr lang="en-US" sz="2400" dirty="0" smtClean="0">
                <a:latin typeface="Bebas Neue" charset="0"/>
                <a:ea typeface="Bebas Neue" charset="0"/>
                <a:cs typeface="Bebas Neue" charset="0"/>
              </a:rPr>
              <a:t> </a:t>
            </a:r>
            <a:endParaRPr lang="en-US" sz="2400" dirty="0">
              <a:latin typeface="Bebas Neue" charset="0"/>
              <a:ea typeface="Bebas Neue" charset="0"/>
              <a:cs typeface="Bebas Neue" charset="0"/>
            </a:endParaRPr>
          </a:p>
          <a:p>
            <a:pPr algn="r">
              <a:lnSpc>
                <a:spcPct val="90000"/>
              </a:lnSpc>
            </a:pPr>
            <a:endParaRPr lang="en-US" altLang="zh-CN" sz="1200" dirty="0" smtClean="0">
              <a:latin typeface="Source Sans Pro" charset="0"/>
            </a:endParaRPr>
          </a:p>
          <a:p>
            <a:pPr algn="r">
              <a:lnSpc>
                <a:spcPct val="90000"/>
              </a:lnSpc>
            </a:pPr>
            <a:r>
              <a:rPr lang="zh-CN" altLang="en-US" sz="1200" dirty="0" smtClean="0">
                <a:latin typeface="Source Sans Pro" charset="0"/>
              </a:rPr>
              <a:t>专门针对中文情感分析的机器学习库</a:t>
            </a:r>
            <a:endParaRPr lang="en-US" altLang="zh-CN" sz="1200" dirty="0" smtClean="0">
              <a:latin typeface="Source Sans Pro" charset="0"/>
            </a:endParaRPr>
          </a:p>
          <a:p>
            <a:pPr algn="r">
              <a:lnSpc>
                <a:spcPct val="90000"/>
              </a:lnSpc>
            </a:pPr>
            <a:r>
              <a:rPr lang="zh-CN" altLang="en-US" sz="1200" dirty="0">
                <a:latin typeface="Source Sans Pro" charset="0"/>
              </a:rPr>
              <a:t>自</a:t>
            </a:r>
            <a:r>
              <a:rPr lang="zh-CN" altLang="en-US" sz="1200" dirty="0" smtClean="0">
                <a:latin typeface="Source Sans Pro" charset="0"/>
              </a:rPr>
              <a:t>带买卖东西的情感字典</a:t>
            </a:r>
            <a:endParaRPr lang="en-US" altLang="zh-CN" sz="1200" dirty="0" smtClean="0">
              <a:latin typeface="Source Sans Pro" charset="0"/>
            </a:endParaRPr>
          </a:p>
          <a:p>
            <a:pPr algn="r">
              <a:lnSpc>
                <a:spcPct val="90000"/>
              </a:lnSpc>
            </a:pPr>
            <a:r>
              <a:rPr lang="en-US" altLang="zh-CN" sz="1200" dirty="0" smtClean="0">
                <a:latin typeface="Source Sans Pro" charset="0"/>
              </a:rPr>
              <a:t>0-0.5</a:t>
            </a:r>
            <a:r>
              <a:rPr lang="zh-CN" altLang="en-US" sz="1200" dirty="0" smtClean="0">
                <a:latin typeface="Source Sans Pro" charset="0"/>
              </a:rPr>
              <a:t>消极</a:t>
            </a:r>
            <a:endParaRPr lang="en-US" altLang="zh-CN" sz="1200" dirty="0" smtClean="0">
              <a:latin typeface="Source Sans Pro" charset="0"/>
            </a:endParaRPr>
          </a:p>
          <a:p>
            <a:pPr algn="r">
              <a:lnSpc>
                <a:spcPct val="90000"/>
              </a:lnSpc>
            </a:pPr>
            <a:r>
              <a:rPr lang="en-US" altLang="zh-CN" sz="1200" dirty="0" smtClean="0">
                <a:latin typeface="Source Sans Pro" charset="0"/>
              </a:rPr>
              <a:t>0.5-1</a:t>
            </a:r>
            <a:r>
              <a:rPr lang="zh-CN" altLang="en-US" sz="1200" dirty="0" smtClean="0">
                <a:latin typeface="Source Sans Pro" charset="0"/>
              </a:rPr>
              <a:t>积极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888211" y="1975883"/>
            <a:ext cx="332948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2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15" name="Freeform 14"/>
          <p:cNvSpPr/>
          <p:nvPr/>
        </p:nvSpPr>
        <p:spPr>
          <a:xfrm flipV="1">
            <a:off x="7888211" y="4977009"/>
            <a:ext cx="332948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3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Source Sans Pro" charset="0"/>
            </a:endParaRPr>
          </a:p>
        </p:txBody>
      </p:sp>
      <p:sp>
        <p:nvSpPr>
          <p:cNvPr id="16" name="Freeform 15"/>
          <p:cNvSpPr/>
          <p:nvPr/>
        </p:nvSpPr>
        <p:spPr>
          <a:xfrm flipH="1" flipV="1">
            <a:off x="1074767" y="4977009"/>
            <a:ext cx="3174120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accent4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>
              <a:latin typeface="Source Sans Pr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38795" y="1593655"/>
            <a:ext cx="2678896" cy="106439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altLang="zh-CN" sz="2400" dirty="0" smtClean="0">
                <a:latin typeface="Bebas Neue" charset="0"/>
              </a:rPr>
              <a:t>500W</a:t>
            </a:r>
            <a:r>
              <a:rPr lang="zh-CN" altLang="en-US" sz="2400" dirty="0" smtClean="0">
                <a:latin typeface="Bebas Neue" charset="0"/>
              </a:rPr>
              <a:t>条数据训练</a:t>
            </a:r>
            <a:endParaRPr lang="en-US" altLang="zh-CN" sz="1200" dirty="0">
              <a:latin typeface="Source Sans Pro" charset="0"/>
            </a:endParaRPr>
          </a:p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zh-CN" altLang="en-US" sz="1200" dirty="0" smtClean="0">
                <a:latin typeface="Source Sans Pro" charset="0"/>
              </a:rPr>
              <a:t>找到</a:t>
            </a:r>
            <a:r>
              <a:rPr lang="en-US" altLang="zh-CN" sz="1200" dirty="0" smtClean="0">
                <a:latin typeface="Source Sans Pro" charset="0"/>
              </a:rPr>
              <a:t>500W</a:t>
            </a:r>
            <a:r>
              <a:rPr lang="zh-CN" altLang="en-US" sz="1200" dirty="0" smtClean="0">
                <a:latin typeface="Source Sans Pro" charset="0"/>
              </a:rPr>
              <a:t>条微博数据，基于买卖东西的情感开始训练</a:t>
            </a:r>
            <a:r>
              <a:rPr lang="zh-CN" altLang="en-US" sz="1200" dirty="0">
                <a:latin typeface="Source Sans Pro" charset="0"/>
              </a:rPr>
              <a:t>情感</a:t>
            </a:r>
            <a:r>
              <a:rPr lang="zh-CN" altLang="en-US" sz="1200" dirty="0" smtClean="0">
                <a:latin typeface="Source Sans Pro" charset="0"/>
              </a:rPr>
              <a:t>值大于</a:t>
            </a:r>
            <a:r>
              <a:rPr lang="en-US" altLang="zh-CN" sz="1200" dirty="0" smtClean="0">
                <a:latin typeface="Source Sans Pro" charset="0"/>
              </a:rPr>
              <a:t>0.8</a:t>
            </a:r>
            <a:r>
              <a:rPr lang="zh-CN" altLang="en-US" sz="1200" dirty="0" smtClean="0">
                <a:latin typeface="Source Sans Pro" charset="0"/>
              </a:rPr>
              <a:t>的存入</a:t>
            </a:r>
            <a:r>
              <a:rPr lang="en-US" altLang="zh-CN" sz="1200" dirty="0" smtClean="0">
                <a:latin typeface="Source Sans Pro" charset="0"/>
              </a:rPr>
              <a:t>pos</a:t>
            </a:r>
            <a:r>
              <a:rPr lang="en-US" altLang="zh-CN" sz="1200" dirty="0" smtClean="0">
                <a:latin typeface="Source Sans Pro" charset="0"/>
              </a:rPr>
              <a:t>.txt</a:t>
            </a:r>
            <a:r>
              <a:rPr lang="zh-CN" altLang="en-US" sz="1200" dirty="0" smtClean="0">
                <a:latin typeface="Source Sans Pro" charset="0"/>
              </a:rPr>
              <a:t>，小于</a:t>
            </a:r>
            <a:r>
              <a:rPr lang="en-US" altLang="zh-CN" sz="1200" dirty="0" smtClean="0">
                <a:latin typeface="Source Sans Pro" charset="0"/>
              </a:rPr>
              <a:t>0.3</a:t>
            </a:r>
            <a:r>
              <a:rPr lang="zh-CN" altLang="en-US" sz="1200" dirty="0" smtClean="0">
                <a:latin typeface="Source Sans Pro" charset="0"/>
              </a:rPr>
              <a:t>的存入</a:t>
            </a:r>
            <a:r>
              <a:rPr lang="en-US" altLang="zh-CN" sz="1200" dirty="0" smtClean="0">
                <a:latin typeface="Source Sans Pro" charset="0"/>
              </a:rPr>
              <a:t>neg.txt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55385" y="4899581"/>
            <a:ext cx="2518291" cy="1064394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sz="2400" dirty="0" smtClean="0">
                <a:latin typeface="Bebas Neue" charset="0"/>
                <a:ea typeface="Bebas Neue" charset="0"/>
                <a:cs typeface="Bebas Neue" charset="0"/>
              </a:rPr>
              <a:t>5</a:t>
            </a:r>
            <a:r>
              <a:rPr lang="zh-CN" altLang="en-US" sz="2400" dirty="0" smtClean="0">
                <a:latin typeface="Bebas Neue" charset="0"/>
                <a:ea typeface="Bebas Neue" charset="0"/>
                <a:cs typeface="Bebas Neue" charset="0"/>
              </a:rPr>
              <a:t>轮数据训练</a:t>
            </a:r>
            <a:endParaRPr lang="en-US" sz="2400" dirty="0">
              <a:latin typeface="Bebas Neue" charset="0"/>
              <a:ea typeface="Bebas Neue" charset="0"/>
              <a:cs typeface="Bebas Neue" charset="0"/>
            </a:endParaRPr>
          </a:p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zh-CN" altLang="en-US" sz="1200" dirty="0" smtClean="0">
                <a:latin typeface="Source Sans Pro" charset="0"/>
              </a:rPr>
              <a:t>总体数据训练</a:t>
            </a:r>
            <a:r>
              <a:rPr lang="en-US" altLang="zh-CN" sz="1200" dirty="0" smtClean="0">
                <a:latin typeface="Source Sans Pro" charset="0"/>
              </a:rPr>
              <a:t>5</a:t>
            </a:r>
            <a:r>
              <a:rPr lang="zh-CN" altLang="en-US" sz="1200" dirty="0" smtClean="0">
                <a:latin typeface="Source Sans Pro" charset="0"/>
              </a:rPr>
              <a:t>轮</a:t>
            </a:r>
            <a:r>
              <a:rPr lang="en-US" sz="1200" dirty="0" smtClean="0">
                <a:latin typeface="Source Sans Pro" charset="0"/>
              </a:rPr>
              <a:t>.</a:t>
            </a:r>
            <a:r>
              <a:rPr lang="zh-CN" altLang="en-US" sz="1200" dirty="0" smtClean="0">
                <a:latin typeface="Source Sans Pro" charset="0"/>
              </a:rPr>
              <a:t>总体历时约</a:t>
            </a:r>
            <a:r>
              <a:rPr lang="en-US" altLang="zh-CN" sz="1200" dirty="0" smtClean="0">
                <a:latin typeface="Source Sans Pro" charset="0"/>
              </a:rPr>
              <a:t>240</a:t>
            </a:r>
            <a:r>
              <a:rPr lang="zh-CN" altLang="en-US" sz="1200" dirty="0" smtClean="0">
                <a:latin typeface="Source Sans Pro" charset="0"/>
              </a:rPr>
              <a:t>小时，得到最终情感分析模型</a:t>
            </a:r>
            <a:r>
              <a:rPr lang="en-US" sz="1200" dirty="0">
                <a:latin typeface="Source Sans Pro" charset="0"/>
              </a:rPr>
              <a:t> </a:t>
            </a:r>
            <a:r>
              <a:rPr lang="en-US" sz="1200" dirty="0" smtClean="0">
                <a:latin typeface="Source Sans Pro" charset="0"/>
              </a:rPr>
              <a:t>sentiment.marshal.3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6963" y="4899581"/>
            <a:ext cx="2438124" cy="898195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altLang="zh-CN" sz="2400" dirty="0" smtClean="0">
                <a:latin typeface="Bebas Neue" charset="0"/>
                <a:ea typeface="Bebas Neue" charset="0"/>
                <a:cs typeface="Bebas Neue" charset="0"/>
              </a:rPr>
              <a:t>12W</a:t>
            </a:r>
            <a:r>
              <a:rPr lang="zh-CN" altLang="en-US" sz="2400" dirty="0" smtClean="0">
                <a:latin typeface="Bebas Neue" charset="0"/>
                <a:ea typeface="Bebas Neue" charset="0"/>
                <a:cs typeface="Bebas Neue" charset="0"/>
              </a:rPr>
              <a:t>条数据训练</a:t>
            </a:r>
            <a:endParaRPr lang="en-US" sz="2400" dirty="0">
              <a:latin typeface="Bebas Neue" charset="0"/>
              <a:ea typeface="Bebas Neue" charset="0"/>
              <a:cs typeface="Bebas Neue" charset="0"/>
            </a:endParaRPr>
          </a:p>
          <a:p>
            <a:pPr algn="r">
              <a:lnSpc>
                <a:spcPct val="90000"/>
              </a:lnSpc>
              <a:spcBef>
                <a:spcPts val="1067"/>
              </a:spcBef>
            </a:pPr>
            <a:r>
              <a:rPr lang="en-US" altLang="zh-CN" sz="1200" dirty="0" smtClean="0">
                <a:latin typeface="Source Sans Pro" charset="0"/>
              </a:rPr>
              <a:t>6W</a:t>
            </a:r>
            <a:r>
              <a:rPr lang="zh-CN" altLang="en-US" sz="1200" dirty="0" smtClean="0">
                <a:latin typeface="Source Sans Pro" charset="0"/>
              </a:rPr>
              <a:t>多条</a:t>
            </a:r>
            <a:r>
              <a:rPr lang="en-US" altLang="zh-CN" sz="1200" dirty="0" smtClean="0">
                <a:latin typeface="Source Sans Pro" charset="0"/>
              </a:rPr>
              <a:t>pos.txt</a:t>
            </a:r>
            <a:r>
              <a:rPr lang="zh-CN" altLang="en-US" sz="1200" dirty="0" smtClean="0">
                <a:latin typeface="Source Sans Pro" charset="0"/>
              </a:rPr>
              <a:t>积极数据，</a:t>
            </a:r>
            <a:r>
              <a:rPr lang="en-US" altLang="zh-CN" sz="1200" dirty="0" smtClean="0">
                <a:latin typeface="Source Sans Pro" charset="0"/>
              </a:rPr>
              <a:t>6W</a:t>
            </a:r>
            <a:r>
              <a:rPr lang="zh-CN" altLang="en-US" sz="1200" dirty="0" smtClean="0">
                <a:latin typeface="Source Sans Pro" charset="0"/>
              </a:rPr>
              <a:t>条</a:t>
            </a:r>
            <a:r>
              <a:rPr lang="en-US" altLang="zh-CN" sz="1200" dirty="0" smtClean="0">
                <a:latin typeface="Source Sans Pro" charset="0"/>
              </a:rPr>
              <a:t>neg.txt</a:t>
            </a:r>
            <a:r>
              <a:rPr lang="zh-CN" altLang="en-US" sz="1200" dirty="0" smtClean="0">
                <a:latin typeface="Source Sans Pro" charset="0"/>
              </a:rPr>
              <a:t>消极数据开始训练模型</a:t>
            </a:r>
            <a:r>
              <a:rPr lang="en-US" sz="1200" dirty="0" smtClean="0">
                <a:latin typeface="Source Sans Pro" charset="0"/>
              </a:rPr>
              <a:t> 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03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情感分析模块</a:t>
            </a:r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70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 p14:presetBounceEnd="52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5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6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0" nodeType="withEffect" p14:presetBounceEnd="5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grpId="0" nodeType="withEffect" p14:presetBounceEnd="52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  <p:bldP spid="11" grpId="0" animBg="1"/>
          <p:bldP spid="12" grpId="0" animBg="1"/>
          <p:bldP spid="13" grpId="0"/>
          <p:bldP spid="14" grpId="0" animBg="1"/>
          <p:bldP spid="15" grpId="0" animBg="1"/>
          <p:bldP spid="16" grpId="0" animBg="1"/>
          <p:bldP spid="17" grpId="0"/>
          <p:bldP spid="18" grpId="0"/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  <p:bldP spid="11" grpId="0" animBg="1"/>
          <p:bldP spid="12" grpId="0" animBg="1"/>
          <p:bldP spid="13" grpId="0"/>
          <p:bldP spid="14" grpId="0" animBg="1"/>
          <p:bldP spid="15" grpId="0" animBg="1"/>
          <p:bldP spid="16" grpId="0" animBg="1"/>
          <p:bldP spid="17" grpId="0"/>
          <p:bldP spid="18" grpId="0"/>
          <p:bldP spid="1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2433270" y="2204429"/>
            <a:ext cx="2584451" cy="1296988"/>
          </a:xfrm>
          <a:custGeom>
            <a:avLst/>
            <a:gdLst>
              <a:gd name="T0" fmla="*/ 220 w 440"/>
              <a:gd name="T1" fmla="*/ 166 h 220"/>
              <a:gd name="T2" fmla="*/ 54 w 440"/>
              <a:gd name="T3" fmla="*/ 0 h 220"/>
              <a:gd name="T4" fmla="*/ 0 w 440"/>
              <a:gd name="T5" fmla="*/ 0 h 220"/>
              <a:gd name="T6" fmla="*/ 220 w 440"/>
              <a:gd name="T7" fmla="*/ 220 h 220"/>
              <a:gd name="T8" fmla="*/ 440 w 440"/>
              <a:gd name="T9" fmla="*/ 0 h 220"/>
              <a:gd name="T10" fmla="*/ 386 w 440"/>
              <a:gd name="T11" fmla="*/ 0 h 220"/>
              <a:gd name="T12" fmla="*/ 220 w 440"/>
              <a:gd name="T13" fmla="*/ 166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" h="220">
                <a:moveTo>
                  <a:pt x="220" y="166"/>
                </a:moveTo>
                <a:cubicBezTo>
                  <a:pt x="128" y="166"/>
                  <a:pt x="54" y="92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2"/>
                  <a:pt x="98" y="220"/>
                  <a:pt x="220" y="220"/>
                </a:cubicBezTo>
                <a:cubicBezTo>
                  <a:pt x="341" y="220"/>
                  <a:pt x="440" y="122"/>
                  <a:pt x="440" y="0"/>
                </a:cubicBezTo>
                <a:cubicBezTo>
                  <a:pt x="386" y="0"/>
                  <a:pt x="386" y="0"/>
                  <a:pt x="386" y="0"/>
                </a:cubicBezTo>
                <a:cubicBezTo>
                  <a:pt x="386" y="92"/>
                  <a:pt x="311" y="166"/>
                  <a:pt x="220" y="166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algn="ctr" eaLnBrk="1" latinLnBrk="1" hangingPunct="1"/>
            <a:endParaRPr lang="en-US" altLang="en-US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4700222" y="907442"/>
            <a:ext cx="2582863" cy="1296987"/>
          </a:xfrm>
          <a:custGeom>
            <a:avLst/>
            <a:gdLst>
              <a:gd name="T0" fmla="*/ 220 w 440"/>
              <a:gd name="T1" fmla="*/ 0 h 220"/>
              <a:gd name="T2" fmla="*/ 0 w 440"/>
              <a:gd name="T3" fmla="*/ 220 h 220"/>
              <a:gd name="T4" fmla="*/ 54 w 440"/>
              <a:gd name="T5" fmla="*/ 220 h 220"/>
              <a:gd name="T6" fmla="*/ 220 w 440"/>
              <a:gd name="T7" fmla="*/ 54 h 220"/>
              <a:gd name="T8" fmla="*/ 386 w 440"/>
              <a:gd name="T9" fmla="*/ 220 h 220"/>
              <a:gd name="T10" fmla="*/ 440 w 440"/>
              <a:gd name="T11" fmla="*/ 220 h 220"/>
              <a:gd name="T12" fmla="*/ 220 w 440"/>
              <a:gd name="T13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" h="220">
                <a:moveTo>
                  <a:pt x="220" y="0"/>
                </a:moveTo>
                <a:cubicBezTo>
                  <a:pt x="98" y="0"/>
                  <a:pt x="0" y="99"/>
                  <a:pt x="0" y="220"/>
                </a:cubicBezTo>
                <a:cubicBezTo>
                  <a:pt x="54" y="220"/>
                  <a:pt x="54" y="220"/>
                  <a:pt x="54" y="220"/>
                </a:cubicBezTo>
                <a:cubicBezTo>
                  <a:pt x="54" y="129"/>
                  <a:pt x="128" y="54"/>
                  <a:pt x="220" y="54"/>
                </a:cubicBezTo>
                <a:cubicBezTo>
                  <a:pt x="311" y="54"/>
                  <a:pt x="386" y="129"/>
                  <a:pt x="386" y="220"/>
                </a:cubicBezTo>
                <a:cubicBezTo>
                  <a:pt x="440" y="220"/>
                  <a:pt x="440" y="220"/>
                  <a:pt x="440" y="220"/>
                </a:cubicBezTo>
                <a:cubicBezTo>
                  <a:pt x="440" y="99"/>
                  <a:pt x="341" y="0"/>
                  <a:pt x="220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/>
            <a:endParaRPr lang="en-US" altLang="en-US" sz="19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6965583" y="2204429"/>
            <a:ext cx="2582863" cy="1296988"/>
          </a:xfrm>
          <a:custGeom>
            <a:avLst/>
            <a:gdLst>
              <a:gd name="T0" fmla="*/ 220 w 440"/>
              <a:gd name="T1" fmla="*/ 166 h 220"/>
              <a:gd name="T2" fmla="*/ 54 w 440"/>
              <a:gd name="T3" fmla="*/ 0 h 220"/>
              <a:gd name="T4" fmla="*/ 0 w 440"/>
              <a:gd name="T5" fmla="*/ 0 h 220"/>
              <a:gd name="T6" fmla="*/ 220 w 440"/>
              <a:gd name="T7" fmla="*/ 220 h 220"/>
              <a:gd name="T8" fmla="*/ 440 w 440"/>
              <a:gd name="T9" fmla="*/ 0 h 220"/>
              <a:gd name="T10" fmla="*/ 386 w 440"/>
              <a:gd name="T11" fmla="*/ 0 h 220"/>
              <a:gd name="T12" fmla="*/ 220 w 440"/>
              <a:gd name="T13" fmla="*/ 166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" h="220">
                <a:moveTo>
                  <a:pt x="220" y="166"/>
                </a:moveTo>
                <a:cubicBezTo>
                  <a:pt x="128" y="166"/>
                  <a:pt x="54" y="92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2"/>
                  <a:pt x="98" y="220"/>
                  <a:pt x="220" y="220"/>
                </a:cubicBezTo>
                <a:cubicBezTo>
                  <a:pt x="341" y="220"/>
                  <a:pt x="440" y="122"/>
                  <a:pt x="440" y="0"/>
                </a:cubicBezTo>
                <a:cubicBezTo>
                  <a:pt x="386" y="0"/>
                  <a:pt x="386" y="0"/>
                  <a:pt x="386" y="0"/>
                </a:cubicBezTo>
                <a:cubicBezTo>
                  <a:pt x="386" y="92"/>
                  <a:pt x="311" y="166"/>
                  <a:pt x="220" y="166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/>
            <a:endParaRPr lang="en-US" altLang="en-US" sz="1900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5158" y="923699"/>
            <a:ext cx="2722563" cy="2268019"/>
            <a:chOff x="1268413" y="2024063"/>
            <a:chExt cx="2722562" cy="2268019"/>
          </a:xfrm>
        </p:grpSpPr>
        <p:grpSp>
          <p:nvGrpSpPr>
            <p:cNvPr id="8" name="그룹 2"/>
            <p:cNvGrpSpPr/>
            <p:nvPr/>
          </p:nvGrpSpPr>
          <p:grpSpPr>
            <a:xfrm>
              <a:off x="1268413" y="2024063"/>
              <a:ext cx="2722562" cy="1633537"/>
              <a:chOff x="1268413" y="2024063"/>
              <a:chExt cx="2722562" cy="1633537"/>
            </a:xfrm>
            <a:effectLst/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406525" y="2024063"/>
                <a:ext cx="2584450" cy="1296987"/>
              </a:xfrm>
              <a:custGeom>
                <a:avLst/>
                <a:gdLst>
                  <a:gd name="T0" fmla="*/ 220 w 440"/>
                  <a:gd name="T1" fmla="*/ 0 h 220"/>
                  <a:gd name="T2" fmla="*/ 0 w 440"/>
                  <a:gd name="T3" fmla="*/ 220 h 220"/>
                  <a:gd name="T4" fmla="*/ 54 w 440"/>
                  <a:gd name="T5" fmla="*/ 220 h 220"/>
                  <a:gd name="T6" fmla="*/ 220 w 440"/>
                  <a:gd name="T7" fmla="*/ 54 h 220"/>
                  <a:gd name="T8" fmla="*/ 386 w 440"/>
                  <a:gd name="T9" fmla="*/ 220 h 220"/>
                  <a:gd name="T10" fmla="*/ 440 w 440"/>
                  <a:gd name="T11" fmla="*/ 220 h 220"/>
                  <a:gd name="T12" fmla="*/ 220 w 440"/>
                  <a:gd name="T13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0" h="220">
                    <a:moveTo>
                      <a:pt x="220" y="0"/>
                    </a:moveTo>
                    <a:cubicBezTo>
                      <a:pt x="98" y="0"/>
                      <a:pt x="0" y="99"/>
                      <a:pt x="0" y="220"/>
                    </a:cubicBezTo>
                    <a:cubicBezTo>
                      <a:pt x="54" y="220"/>
                      <a:pt x="54" y="220"/>
                      <a:pt x="54" y="220"/>
                    </a:cubicBezTo>
                    <a:cubicBezTo>
                      <a:pt x="54" y="129"/>
                      <a:pt x="128" y="54"/>
                      <a:pt x="220" y="54"/>
                    </a:cubicBezTo>
                    <a:cubicBezTo>
                      <a:pt x="311" y="54"/>
                      <a:pt x="386" y="129"/>
                      <a:pt x="386" y="220"/>
                    </a:cubicBezTo>
                    <a:cubicBezTo>
                      <a:pt x="440" y="220"/>
                      <a:pt x="440" y="220"/>
                      <a:pt x="440" y="220"/>
                    </a:cubicBezTo>
                    <a:cubicBezTo>
                      <a:pt x="440" y="99"/>
                      <a:pt x="341" y="0"/>
                      <a:pt x="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b="1" dirty="0">
                  <a:solidFill>
                    <a:srgbClr val="FFFFFF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0" name="Isosceles Triangle 45"/>
              <p:cNvSpPr/>
              <p:nvPr/>
            </p:nvSpPr>
            <p:spPr>
              <a:xfrm rot="10800000">
                <a:off x="1268413" y="3321050"/>
                <a:ext cx="595312" cy="336550"/>
              </a:xfrm>
              <a:prstGeom prst="triangl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dirty="0">
                  <a:solidFill>
                    <a:srgbClr val="FFFFFF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1084592">
              <a:off x="1633799" y="2213900"/>
              <a:ext cx="2078182" cy="207818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900" dirty="0" err="1" smtClean="0">
                  <a:solidFill>
                    <a:schemeClr val="bg1"/>
                  </a:solidFill>
                  <a:latin typeface="Source Sans Pro" charset="0"/>
                </a:rPr>
                <a:t>C</a:t>
              </a:r>
              <a:r>
                <a:rPr lang="en-US" altLang="zh-CN" sz="1900" dirty="0" err="1" smtClean="0">
                  <a:solidFill>
                    <a:schemeClr val="bg1"/>
                  </a:solidFill>
                  <a:latin typeface="Source Sans Pro" charset="0"/>
                </a:rPr>
                <a:t>harater</a:t>
              </a:r>
              <a:r>
                <a:rPr lang="en-US" altLang="zh-CN" sz="1900" dirty="0" smtClean="0">
                  <a:solidFill>
                    <a:schemeClr val="bg1"/>
                  </a:solidFill>
                  <a:latin typeface="Source Sans Pro" charset="0"/>
                </a:rPr>
                <a:t>-Based Generative     </a:t>
              </a:r>
              <a:r>
                <a:rPr lang="en-US" sz="1900" dirty="0" smtClean="0">
                  <a:solidFill>
                    <a:schemeClr val="bg1"/>
                  </a:solidFill>
                  <a:latin typeface="Source Sans Pro" charset="0"/>
                </a:rPr>
                <a:t> </a:t>
              </a:r>
              <a:endParaRPr lang="en-US" sz="1900" dirty="0">
                <a:solidFill>
                  <a:schemeClr val="bg1"/>
                </a:solidFill>
                <a:latin typeface="Source Sans Pro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00222" y="1101859"/>
            <a:ext cx="2582863" cy="2415817"/>
            <a:chOff x="3673475" y="2202221"/>
            <a:chExt cx="2582863" cy="2415817"/>
          </a:xfrm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673475" y="3321050"/>
              <a:ext cx="2582863" cy="1296988"/>
            </a:xfrm>
            <a:custGeom>
              <a:avLst/>
              <a:gdLst>
                <a:gd name="T0" fmla="*/ 220 w 440"/>
                <a:gd name="T1" fmla="*/ 166 h 220"/>
                <a:gd name="T2" fmla="*/ 54 w 440"/>
                <a:gd name="T3" fmla="*/ 0 h 220"/>
                <a:gd name="T4" fmla="*/ 0 w 440"/>
                <a:gd name="T5" fmla="*/ 0 h 220"/>
                <a:gd name="T6" fmla="*/ 220 w 440"/>
                <a:gd name="T7" fmla="*/ 220 h 220"/>
                <a:gd name="T8" fmla="*/ 440 w 440"/>
                <a:gd name="T9" fmla="*/ 0 h 220"/>
                <a:gd name="T10" fmla="*/ 386 w 440"/>
                <a:gd name="T11" fmla="*/ 0 h 220"/>
                <a:gd name="T12" fmla="*/ 220 w 440"/>
                <a:gd name="T13" fmla="*/ 16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20">
                  <a:moveTo>
                    <a:pt x="220" y="166"/>
                  </a:moveTo>
                  <a:cubicBezTo>
                    <a:pt x="128" y="166"/>
                    <a:pt x="54" y="92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98" y="220"/>
                    <a:pt x="220" y="220"/>
                  </a:cubicBezTo>
                  <a:cubicBezTo>
                    <a:pt x="341" y="220"/>
                    <a:pt x="440" y="122"/>
                    <a:pt x="440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6" y="92"/>
                    <a:pt x="311" y="166"/>
                    <a:pt x="220" y="166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en-US" altLang="en-US" sz="1900" b="1" dirty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8996785">
              <a:off x="3811273" y="2202221"/>
              <a:ext cx="2286000" cy="22860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r>
                <a:rPr lang="en-US" sz="1900" dirty="0" smtClean="0">
                  <a:solidFill>
                    <a:schemeClr val="bg1"/>
                  </a:solidFill>
                  <a:latin typeface="Source Sans Pro" charset="0"/>
                </a:rPr>
                <a:t>        02 </a:t>
              </a:r>
              <a:r>
                <a:rPr lang="en-US" sz="1900" dirty="0" err="1" smtClean="0">
                  <a:solidFill>
                    <a:schemeClr val="bg1"/>
                  </a:solidFill>
                  <a:latin typeface="Source Sans Pro" charset="0"/>
                </a:rPr>
                <a:t>T</a:t>
              </a:r>
              <a:r>
                <a:rPr lang="en-US" altLang="zh-CN" sz="1900" dirty="0" err="1" smtClean="0">
                  <a:solidFill>
                    <a:schemeClr val="bg1"/>
                  </a:solidFill>
                  <a:latin typeface="Source Sans Pro" charset="0"/>
                </a:rPr>
                <a:t>nT</a:t>
              </a:r>
              <a:r>
                <a:rPr lang="en-US" sz="1900" dirty="0" smtClean="0">
                  <a:solidFill>
                    <a:schemeClr val="bg1"/>
                  </a:solidFill>
                  <a:latin typeface="Source Sans Pro" charset="0"/>
                </a:rPr>
                <a:t> </a:t>
              </a:r>
              <a:endParaRPr lang="en-US" sz="1900" dirty="0">
                <a:solidFill>
                  <a:schemeClr val="bg1"/>
                </a:solidFill>
                <a:latin typeface="Source Sans Pro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965583" y="923700"/>
            <a:ext cx="2582863" cy="2708073"/>
            <a:chOff x="5938838" y="2024063"/>
            <a:chExt cx="2582862" cy="2708073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5938838" y="2024063"/>
              <a:ext cx="2582862" cy="1296987"/>
            </a:xfrm>
            <a:custGeom>
              <a:avLst/>
              <a:gdLst>
                <a:gd name="T0" fmla="*/ 220 w 440"/>
                <a:gd name="T1" fmla="*/ 0 h 220"/>
                <a:gd name="T2" fmla="*/ 0 w 440"/>
                <a:gd name="T3" fmla="*/ 220 h 220"/>
                <a:gd name="T4" fmla="*/ 54 w 440"/>
                <a:gd name="T5" fmla="*/ 220 h 220"/>
                <a:gd name="T6" fmla="*/ 220 w 440"/>
                <a:gd name="T7" fmla="*/ 54 h 220"/>
                <a:gd name="T8" fmla="*/ 386 w 440"/>
                <a:gd name="T9" fmla="*/ 220 h 220"/>
                <a:gd name="T10" fmla="*/ 440 w 440"/>
                <a:gd name="T11" fmla="*/ 220 h 220"/>
                <a:gd name="T12" fmla="*/ 220 w 44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20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4" y="129"/>
                    <a:pt x="128" y="54"/>
                    <a:pt x="220" y="54"/>
                  </a:cubicBezTo>
                  <a:cubicBezTo>
                    <a:pt x="311" y="54"/>
                    <a:pt x="386" y="129"/>
                    <a:pt x="386" y="220"/>
                  </a:cubicBezTo>
                  <a:cubicBezTo>
                    <a:pt x="440" y="220"/>
                    <a:pt x="440" y="220"/>
                    <a:pt x="440" y="220"/>
                  </a:cubicBezTo>
                  <a:cubicBezTo>
                    <a:pt x="440" y="99"/>
                    <a:pt x="341" y="0"/>
                    <a:pt x="22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en-US" altLang="en-US" sz="1900" b="1" dirty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084592">
              <a:off x="6046695" y="2217536"/>
              <a:ext cx="2286000" cy="251460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900" dirty="0">
                  <a:solidFill>
                    <a:schemeClr val="bg1"/>
                  </a:solidFill>
                  <a:latin typeface="Source Sans Pro" charset="0"/>
                </a:rPr>
                <a:t>03 </a:t>
              </a:r>
              <a:r>
                <a:rPr lang="en-US" sz="1900" dirty="0" err="1" smtClean="0">
                  <a:solidFill>
                    <a:schemeClr val="bg1"/>
                  </a:solidFill>
                  <a:latin typeface="Source Sans Pro" charset="0"/>
                </a:rPr>
                <a:t>A</a:t>
              </a:r>
              <a:r>
                <a:rPr lang="en-US" altLang="zh-CN" sz="1900" dirty="0" err="1" smtClean="0">
                  <a:solidFill>
                    <a:schemeClr val="bg1"/>
                  </a:solidFill>
                  <a:latin typeface="Source Sans Pro" charset="0"/>
                </a:rPr>
                <a:t>naylsis</a:t>
              </a:r>
              <a:r>
                <a:rPr lang="en-US" altLang="zh-CN" sz="1900" dirty="0" smtClean="0">
                  <a:solidFill>
                    <a:schemeClr val="bg1"/>
                  </a:solidFill>
                  <a:latin typeface="Source Sans Pro" charset="0"/>
                </a:rPr>
                <a:t>           </a:t>
              </a:r>
              <a:r>
                <a:rPr lang="en-US" sz="1900" dirty="0" smtClean="0">
                  <a:solidFill>
                    <a:schemeClr val="bg1"/>
                  </a:solidFill>
                  <a:latin typeface="Source Sans Pro" charset="0"/>
                </a:rPr>
                <a:t> </a:t>
              </a:r>
              <a:endParaRPr lang="en-US" sz="1900" dirty="0">
                <a:solidFill>
                  <a:schemeClr val="bg1"/>
                </a:solidFill>
                <a:latin typeface="Source Sans Pro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571981" y="3632044"/>
            <a:ext cx="7332822" cy="64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Bebas Neue" charset="0"/>
                <a:ea typeface="Bebas Neue" charset="0"/>
                <a:cs typeface="Bebas Neue" charset="0"/>
              </a:rPr>
              <a:t>对句子分词</a:t>
            </a:r>
            <a:r>
              <a:rPr lang="en-US" sz="2000" dirty="0" smtClean="0">
                <a:latin typeface="Bebas Neue" charset="0"/>
                <a:ea typeface="Bebas Neue" charset="0"/>
                <a:cs typeface="Bebas Neue" charset="0"/>
              </a:rPr>
              <a:t>.</a:t>
            </a:r>
            <a:endParaRPr lang="en-US" sz="2000" dirty="0">
              <a:latin typeface="Bebas Neue" charset="0"/>
              <a:ea typeface="Bebas Neue" charset="0"/>
              <a:cs typeface="Bebas Neue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1200" dirty="0" smtClean="0">
                <a:latin typeface="Source Sans Pro" charset="0"/>
              </a:rPr>
              <a:t>基于</a:t>
            </a:r>
            <a:r>
              <a:rPr lang="en-US" sz="1200" dirty="0" smtClean="0">
                <a:latin typeface="Source Sans Pro" charset="0"/>
              </a:rPr>
              <a:t>Character-Based </a:t>
            </a:r>
            <a:r>
              <a:rPr lang="en-US" sz="1200" dirty="0">
                <a:latin typeface="Source Sans Pro" charset="0"/>
              </a:rPr>
              <a:t>Generative </a:t>
            </a:r>
            <a:r>
              <a:rPr lang="en-US" sz="1200" dirty="0" smtClean="0">
                <a:latin typeface="Source Sans Pro" charset="0"/>
              </a:rPr>
              <a:t>Model</a:t>
            </a:r>
            <a:r>
              <a:rPr lang="zh-CN" altLang="en-US" sz="1200" dirty="0" smtClean="0">
                <a:latin typeface="Source Sans Pro" charset="0"/>
              </a:rPr>
              <a:t>理论进行中文分词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71981" y="4389665"/>
            <a:ext cx="89426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Bebas Neue" charset="0"/>
                <a:ea typeface="Bebas Neue" charset="0"/>
                <a:cs typeface="Bebas Neue" charset="0"/>
              </a:rPr>
              <a:t>词性标注</a:t>
            </a:r>
            <a:r>
              <a:rPr lang="en-US" sz="2000" dirty="0" smtClean="0">
                <a:latin typeface="Bebas Neue" charset="0"/>
                <a:ea typeface="Bebas Neue" charset="0"/>
                <a:cs typeface="Bebas Neue" charset="0"/>
              </a:rPr>
              <a:t>.</a:t>
            </a:r>
            <a:endParaRPr lang="en-US" sz="2000" dirty="0">
              <a:latin typeface="Bebas Neue" charset="0"/>
              <a:ea typeface="Bebas Neue" charset="0"/>
              <a:cs typeface="Bebas Neue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1200" dirty="0" smtClean="0">
                <a:latin typeface="Source Sans Pro" charset="0"/>
              </a:rPr>
              <a:t>基于</a:t>
            </a:r>
            <a:r>
              <a:rPr lang="en-US" altLang="zh-CN" sz="1200" dirty="0" err="1" smtClean="0">
                <a:latin typeface="Source Sans Pro" charset="0"/>
              </a:rPr>
              <a:t>TnT</a:t>
            </a:r>
            <a:r>
              <a:rPr lang="zh-CN" altLang="en-US" sz="1200" dirty="0" smtClean="0">
                <a:latin typeface="Source Sans Pro" charset="0"/>
              </a:rPr>
              <a:t>算法进行词性统计标注</a:t>
            </a:r>
            <a:r>
              <a:rPr lang="en-US" sz="1200" dirty="0" smtClean="0">
                <a:latin typeface="Source Sans Pro" charset="0"/>
              </a:rPr>
              <a:t>.</a:t>
            </a:r>
            <a:r>
              <a:rPr lang="zh-CN" altLang="en-US" sz="1200" dirty="0">
                <a:latin typeface="Source Sans Pro" charset="0"/>
              </a:rPr>
              <a:t>如：日子像清风翻书，一页页过去，记住了对白，模糊了章回，泛黄了情节，流淌在毫底笔端，凝结在眉尖心头</a:t>
            </a:r>
            <a:r>
              <a:rPr lang="zh-CN" altLang="en-US" sz="1200" dirty="0" smtClean="0">
                <a:latin typeface="Source Sans Pro" charset="0"/>
              </a:rPr>
              <a:t>。</a:t>
            </a:r>
            <a:endParaRPr lang="en-US" altLang="zh-CN" sz="1200" dirty="0" smtClean="0">
              <a:latin typeface="Source Sans Pro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1200" dirty="0" smtClean="0">
                <a:latin typeface="Source Sans Pro" charset="0"/>
              </a:rPr>
              <a:t>(‘</a:t>
            </a:r>
            <a:r>
              <a:rPr lang="zh-CN" altLang="en-US" sz="1200" dirty="0" smtClean="0">
                <a:latin typeface="Source Sans Pro" charset="0"/>
              </a:rPr>
              <a:t>日子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n’, ‘</a:t>
            </a:r>
            <a:r>
              <a:rPr lang="zh-CN" altLang="en-US" sz="1200" dirty="0" smtClean="0">
                <a:latin typeface="Source Sans Pro" charset="0"/>
              </a:rPr>
              <a:t>像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p’, ‘</a:t>
            </a:r>
            <a:r>
              <a:rPr lang="zh-CN" altLang="en-US" sz="1200" dirty="0" smtClean="0">
                <a:latin typeface="Source Sans Pro" charset="0"/>
              </a:rPr>
              <a:t>清风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n’, ‘</a:t>
            </a:r>
            <a:r>
              <a:rPr lang="zh-CN" altLang="en-US" sz="1200" dirty="0" smtClean="0">
                <a:latin typeface="Source Sans Pro" charset="0"/>
              </a:rPr>
              <a:t>翻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v’, ‘</a:t>
            </a:r>
            <a:r>
              <a:rPr lang="zh-CN" altLang="en-US" sz="1200" dirty="0" smtClean="0">
                <a:latin typeface="Source Sans Pro" charset="0"/>
              </a:rPr>
              <a:t>书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n’, ‘，’, ‘w’, ‘</a:t>
            </a:r>
            <a:r>
              <a:rPr lang="zh-CN" altLang="en-US" sz="1200" dirty="0" smtClean="0">
                <a:latin typeface="Source Sans Pro" charset="0"/>
              </a:rPr>
              <a:t>一页页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m’, ‘</a:t>
            </a:r>
            <a:r>
              <a:rPr lang="zh-CN" altLang="en-US" sz="1200" dirty="0" smtClean="0">
                <a:latin typeface="Source Sans Pro" charset="0"/>
              </a:rPr>
              <a:t>过去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v’, ‘，’, ‘w’, ‘</a:t>
            </a:r>
            <a:r>
              <a:rPr lang="zh-CN" altLang="en-US" sz="1200" dirty="0" smtClean="0">
                <a:latin typeface="Source Sans Pro" charset="0"/>
              </a:rPr>
              <a:t>记住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v’, ‘</a:t>
            </a:r>
            <a:r>
              <a:rPr lang="zh-CN" altLang="en-US" sz="1200" dirty="0" smtClean="0">
                <a:latin typeface="Source Sans Pro" charset="0"/>
              </a:rPr>
              <a:t>了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u’, ‘</a:t>
            </a:r>
            <a:r>
              <a:rPr lang="zh-CN" altLang="en-US" sz="1200" dirty="0" smtClean="0">
                <a:latin typeface="Source Sans Pro" charset="0"/>
              </a:rPr>
              <a:t>对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p’, ‘</a:t>
            </a:r>
            <a:r>
              <a:rPr lang="zh-CN" altLang="en-US" sz="1200" dirty="0" smtClean="0">
                <a:latin typeface="Source Sans Pro" charset="0"/>
              </a:rPr>
              <a:t>白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a’, ‘，’, ‘w’, ‘</a:t>
            </a:r>
            <a:r>
              <a:rPr lang="zh-CN" altLang="en-US" sz="1200" dirty="0" smtClean="0">
                <a:latin typeface="Source Sans Pro" charset="0"/>
              </a:rPr>
              <a:t>模糊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a’, ‘</a:t>
            </a:r>
            <a:r>
              <a:rPr lang="zh-CN" altLang="en-US" sz="1200" dirty="0" smtClean="0">
                <a:latin typeface="Source Sans Pro" charset="0"/>
              </a:rPr>
              <a:t>了章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Dg’, ‘</a:t>
            </a:r>
            <a:r>
              <a:rPr lang="zh-CN" altLang="en-US" sz="1200" dirty="0" smtClean="0">
                <a:latin typeface="Source Sans Pro" charset="0"/>
              </a:rPr>
              <a:t>回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v’, ‘，’, ‘w’, ‘</a:t>
            </a:r>
            <a:r>
              <a:rPr lang="zh-CN" altLang="en-US" sz="1200" dirty="0" smtClean="0">
                <a:latin typeface="Source Sans Pro" charset="0"/>
              </a:rPr>
              <a:t>泛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h’, ‘</a:t>
            </a:r>
            <a:r>
              <a:rPr lang="zh-CN" altLang="en-US" sz="1200" dirty="0" smtClean="0">
                <a:latin typeface="Source Sans Pro" charset="0"/>
              </a:rPr>
              <a:t>黄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a’, ‘</a:t>
            </a:r>
            <a:r>
              <a:rPr lang="zh-CN" altLang="en-US" sz="1200" dirty="0" smtClean="0">
                <a:latin typeface="Source Sans Pro" charset="0"/>
              </a:rPr>
              <a:t>了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u’, ‘</a:t>
            </a:r>
            <a:r>
              <a:rPr lang="zh-CN" altLang="en-US" sz="1200" dirty="0" smtClean="0">
                <a:latin typeface="Source Sans Pro" charset="0"/>
              </a:rPr>
              <a:t>情节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n’, ‘，’, ‘w’, ‘</a:t>
            </a:r>
            <a:r>
              <a:rPr lang="zh-CN" altLang="en-US" sz="1200" dirty="0" smtClean="0">
                <a:latin typeface="Source Sans Pro" charset="0"/>
              </a:rPr>
              <a:t>流淌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v’, ‘</a:t>
            </a:r>
            <a:r>
              <a:rPr lang="zh-CN" altLang="en-US" sz="1200" dirty="0" smtClean="0">
                <a:latin typeface="Source Sans Pro" charset="0"/>
              </a:rPr>
              <a:t>在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p’, ‘</a:t>
            </a:r>
            <a:r>
              <a:rPr lang="zh-CN" altLang="en-US" sz="1200" dirty="0" smtClean="0">
                <a:latin typeface="Source Sans Pro" charset="0"/>
              </a:rPr>
              <a:t>毫底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Mg’, ‘</a:t>
            </a:r>
            <a:r>
              <a:rPr lang="zh-CN" altLang="en-US" sz="1200" dirty="0" smtClean="0">
                <a:latin typeface="Source Sans Pro" charset="0"/>
              </a:rPr>
              <a:t>笔端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n’, ‘，’, ‘w’, ‘</a:t>
            </a:r>
            <a:r>
              <a:rPr lang="zh-CN" altLang="en-US" sz="1200" dirty="0" smtClean="0">
                <a:latin typeface="Source Sans Pro" charset="0"/>
              </a:rPr>
              <a:t>凝结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v’, ‘</a:t>
            </a:r>
            <a:r>
              <a:rPr lang="zh-CN" altLang="en-US" sz="1200" dirty="0" smtClean="0">
                <a:latin typeface="Source Sans Pro" charset="0"/>
              </a:rPr>
              <a:t>在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p’, ‘</a:t>
            </a:r>
            <a:r>
              <a:rPr lang="zh-CN" altLang="en-US" sz="1200" dirty="0" smtClean="0">
                <a:latin typeface="Source Sans Pro" charset="0"/>
              </a:rPr>
              <a:t>眉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Mg’, ‘</a:t>
            </a:r>
            <a:r>
              <a:rPr lang="zh-CN" altLang="en-US" sz="1200" dirty="0" smtClean="0">
                <a:latin typeface="Source Sans Pro" charset="0"/>
              </a:rPr>
              <a:t>尖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a’, ‘</a:t>
            </a:r>
            <a:r>
              <a:rPr lang="zh-CN" altLang="en-US" sz="1200" dirty="0" smtClean="0">
                <a:latin typeface="Source Sans Pro" charset="0"/>
              </a:rPr>
              <a:t>心头</a:t>
            </a:r>
            <a:r>
              <a:rPr lang="en-US" altLang="zh-CN" sz="1200" dirty="0" smtClean="0">
                <a:latin typeface="Source Sans Pro" charset="0"/>
              </a:rPr>
              <a:t>’, ‘</a:t>
            </a:r>
            <a:r>
              <a:rPr lang="en-US" sz="1200" dirty="0" smtClean="0">
                <a:latin typeface="Source Sans Pro" charset="0"/>
              </a:rPr>
              <a:t>s’</a:t>
            </a:r>
            <a:r>
              <a:rPr lang="en-US" sz="1200" dirty="0">
                <a:latin typeface="Source Sans Pro" charset="0"/>
              </a:rPr>
              <a:t>)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36372" y="1782815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  <a:latin typeface="linea-basic-10" panose="02000509000000000000" pitchFamily="49" charset="0"/>
              </a:rPr>
              <a:t>分词</a:t>
            </a:r>
            <a:endParaRPr lang="en-US" sz="6000" dirty="0">
              <a:solidFill>
                <a:schemeClr val="accent1"/>
              </a:solidFill>
              <a:latin typeface="linea-basic-10" panose="02000509000000000000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22100" y="1782815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2"/>
                </a:solidFill>
                <a:latin typeface="linea-basic-10" panose="02000509000000000000" pitchFamily="49" charset="0"/>
              </a:rPr>
              <a:t>词性</a:t>
            </a:r>
            <a:endParaRPr lang="en-US" sz="6000" dirty="0">
              <a:solidFill>
                <a:schemeClr val="accent2"/>
              </a:solidFill>
              <a:latin typeface="linea-basic-10" panose="02000509000000000000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81171" y="1782815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3"/>
                </a:solidFill>
                <a:latin typeface="linea-basic-10" panose="02000509000000000000" pitchFamily="49" charset="0"/>
              </a:rPr>
              <a:t>分析</a:t>
            </a:r>
            <a:endParaRPr lang="en-US" sz="6000" dirty="0">
              <a:solidFill>
                <a:schemeClr val="accent3"/>
              </a:solidFill>
              <a:latin typeface="linea-basic-10" panose="02000509000000000000" pitchFamily="49" charset="0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03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情感分析模块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37" name="Rectangle 24"/>
          <p:cNvSpPr/>
          <p:nvPr/>
        </p:nvSpPr>
        <p:spPr>
          <a:xfrm>
            <a:off x="1520315" y="5774660"/>
            <a:ext cx="8942676" cy="64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Bebas Neue" charset="0"/>
                <a:ea typeface="Bebas Neue" charset="0"/>
                <a:cs typeface="Bebas Neue" charset="0"/>
              </a:rPr>
              <a:t>朴素贝叶斯算法分析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zh-CN" altLang="en-US" sz="1200" dirty="0" smtClean="0">
                <a:latin typeface="Source Sans Pro" charset="0"/>
              </a:rPr>
              <a:t>通过朴素贝叶斯算法，基于已有的积极情感和消极情感的机器学习模型，算出每一个词性的积极情感权重和消极情感权重</a:t>
            </a:r>
            <a:r>
              <a:rPr lang="zh-CN" altLang="en-US" sz="1200" dirty="0" smtClean="0">
                <a:latin typeface="Source Sans Pro" charset="0"/>
              </a:rPr>
              <a:t>。</a:t>
            </a:r>
            <a:endParaRPr lang="en-US" altLang="zh-CN" sz="1200" dirty="0" smtClean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59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23" grpId="0"/>
          <p:bldP spid="25" grpId="0"/>
          <p:bldP spid="28" grpId="0"/>
          <p:bldP spid="29" grpId="0"/>
          <p:bldP spid="30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23" grpId="0"/>
          <p:bldP spid="25" grpId="0"/>
          <p:bldP spid="28" grpId="0"/>
          <p:bldP spid="29" grpId="0"/>
          <p:bldP spid="30" grpId="0"/>
          <p:bldP spid="3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86481" y="1706017"/>
            <a:ext cx="3199356" cy="2825398"/>
            <a:chOff x="539338" y="1466173"/>
            <a:chExt cx="3199356" cy="2825398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653577" y="1466173"/>
              <a:ext cx="2308793" cy="1149775"/>
            </a:xfrm>
            <a:custGeom>
              <a:avLst/>
              <a:gdLst>
                <a:gd name="T0" fmla="*/ 479 w 2370"/>
                <a:gd name="T1" fmla="*/ 0 h 964"/>
                <a:gd name="T2" fmla="*/ 0 w 2370"/>
                <a:gd name="T3" fmla="*/ 0 h 964"/>
                <a:gd name="T4" fmla="*/ 1891 w 2370"/>
                <a:gd name="T5" fmla="*/ 964 h 964"/>
                <a:gd name="T6" fmla="*/ 2370 w 2370"/>
                <a:gd name="T7" fmla="*/ 964 h 964"/>
                <a:gd name="T8" fmla="*/ 479 w 2370"/>
                <a:gd name="T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0" h="964">
                  <a:moveTo>
                    <a:pt x="479" y="0"/>
                  </a:moveTo>
                  <a:lnTo>
                    <a:pt x="0" y="0"/>
                  </a:lnTo>
                  <a:lnTo>
                    <a:pt x="1891" y="964"/>
                  </a:lnTo>
                  <a:lnTo>
                    <a:pt x="2370" y="964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717212" y="3141796"/>
              <a:ext cx="1830612" cy="1149775"/>
            </a:xfrm>
            <a:custGeom>
              <a:avLst/>
              <a:gdLst>
                <a:gd name="T0" fmla="*/ 479 w 2370"/>
                <a:gd name="T1" fmla="*/ 0 h 964"/>
                <a:gd name="T2" fmla="*/ 0 w 2370"/>
                <a:gd name="T3" fmla="*/ 0 h 964"/>
                <a:gd name="T4" fmla="*/ 1891 w 2370"/>
                <a:gd name="T5" fmla="*/ 964 h 964"/>
                <a:gd name="T6" fmla="*/ 2370 w 2370"/>
                <a:gd name="T7" fmla="*/ 964 h 964"/>
                <a:gd name="T8" fmla="*/ 479 w 2370"/>
                <a:gd name="T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0" h="964">
                  <a:moveTo>
                    <a:pt x="479" y="0"/>
                  </a:moveTo>
                  <a:lnTo>
                    <a:pt x="0" y="0"/>
                  </a:lnTo>
                  <a:lnTo>
                    <a:pt x="1891" y="964"/>
                  </a:lnTo>
                  <a:lnTo>
                    <a:pt x="2370" y="964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66303" y="2596926"/>
              <a:ext cx="2486739" cy="14321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182880" tIns="182880" rIns="182880" bIns="182880">
              <a:spAutoFit/>
            </a:bodyPr>
            <a:lstStyle/>
            <a:p>
              <a:pPr marL="171446" indent="-171446">
                <a:lnSpc>
                  <a:spcPct val="13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Source Sans Pro" charset="0"/>
                </a:rPr>
                <a:t>通过</a:t>
              </a:r>
              <a:r>
                <a:rPr lang="en-US" altLang="zh-CN" sz="1200" dirty="0" err="1" smtClean="0">
                  <a:latin typeface="Source Sans Pro" charset="0"/>
                </a:rPr>
                <a:t>django</a:t>
              </a:r>
              <a:r>
                <a:rPr lang="zh-CN" altLang="en-US" sz="1200" dirty="0" smtClean="0">
                  <a:latin typeface="Source Sans Pro" charset="0"/>
                </a:rPr>
                <a:t>的</a:t>
              </a:r>
              <a:r>
                <a:rPr lang="en-US" altLang="zh-CN" sz="1200" dirty="0" smtClean="0">
                  <a:latin typeface="Source Sans Pro" charset="0"/>
                </a:rPr>
                <a:t>m</a:t>
              </a:r>
              <a:r>
                <a:rPr lang="en-US" altLang="zh-CN" sz="1200" dirty="0" smtClean="0">
                  <a:latin typeface="Source Sans Pro" charset="0"/>
                </a:rPr>
                <a:t>odel</a:t>
              </a:r>
              <a:r>
                <a:rPr lang="zh-CN" altLang="en-US" sz="1200" dirty="0" smtClean="0">
                  <a:latin typeface="Source Sans Pro" charset="0"/>
                </a:rPr>
                <a:t>从</a:t>
              </a:r>
              <a:r>
                <a:rPr lang="en-US" altLang="zh-CN" sz="1200" dirty="0" err="1" smtClean="0">
                  <a:latin typeface="Source Sans Pro" charset="0"/>
                </a:rPr>
                <a:t>mysql</a:t>
              </a:r>
              <a:r>
                <a:rPr lang="zh-CN" altLang="en-US" sz="1200" dirty="0">
                  <a:latin typeface="Source Sans Pro" charset="0"/>
                </a:rPr>
                <a:t>拉出</a:t>
              </a:r>
              <a:r>
                <a:rPr lang="zh-CN" altLang="en-US" sz="1200" dirty="0" smtClean="0">
                  <a:latin typeface="Source Sans Pro" charset="0"/>
                </a:rPr>
                <a:t>数据</a:t>
              </a:r>
              <a:endParaRPr lang="en-US" sz="1200" dirty="0">
                <a:latin typeface="Source Sans Pro" charset="0"/>
              </a:endParaRPr>
            </a:p>
            <a:p>
              <a:pPr marL="171446" indent="-171446">
                <a:lnSpc>
                  <a:spcPct val="13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Source Sans Pro" charset="0"/>
                </a:rPr>
                <a:t>数据格式是</a:t>
              </a:r>
              <a:r>
                <a:rPr lang="en-US" sz="1200" dirty="0" err="1" smtClean="0">
                  <a:latin typeface="Source Sans Pro" charset="0"/>
                </a:rPr>
                <a:t>Q</a:t>
              </a:r>
              <a:r>
                <a:rPr lang="en-US" altLang="zh-CN" sz="1200" dirty="0" err="1" smtClean="0">
                  <a:latin typeface="Source Sans Pro" charset="0"/>
                </a:rPr>
                <a:t>uerySet</a:t>
              </a:r>
              <a:r>
                <a:rPr lang="zh-CN" altLang="en-US" sz="1200" dirty="0" smtClean="0">
                  <a:latin typeface="Source Sans Pro" charset="0"/>
                </a:rPr>
                <a:t>，使用</a:t>
              </a:r>
              <a:r>
                <a:rPr lang="en-US" altLang="zh-CN" sz="1200" dirty="0" smtClean="0">
                  <a:latin typeface="Source Sans Pro" charset="0"/>
                </a:rPr>
                <a:t>for in </a:t>
              </a:r>
              <a:r>
                <a:rPr lang="zh-CN" altLang="en-US" sz="1200" dirty="0" smtClean="0">
                  <a:latin typeface="Source Sans Pro" charset="0"/>
                </a:rPr>
                <a:t>遍历数据</a:t>
              </a:r>
              <a:endParaRPr lang="en-US" sz="1200" dirty="0">
                <a:latin typeface="Source Sans Pro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66303" y="1612041"/>
              <a:ext cx="2486739" cy="98488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243840" tIns="121920" rIns="243840" bIns="121920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数据库拉取爬虫数据</a:t>
              </a:r>
              <a:endParaRPr lang="en-US" sz="2400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539338" y="1466173"/>
              <a:ext cx="571310" cy="868295"/>
            </a:xfrm>
            <a:custGeom>
              <a:avLst/>
              <a:gdLst>
                <a:gd name="T0" fmla="*/ 0 w 479"/>
                <a:gd name="T1" fmla="*/ 0 h 728"/>
                <a:gd name="T2" fmla="*/ 0 w 479"/>
                <a:gd name="T3" fmla="*/ 547 h 728"/>
                <a:gd name="T4" fmla="*/ 240 w 479"/>
                <a:gd name="T5" fmla="*/ 728 h 728"/>
                <a:gd name="T6" fmla="*/ 479 w 479"/>
                <a:gd name="T7" fmla="*/ 547 h 728"/>
                <a:gd name="T8" fmla="*/ 479 w 479"/>
                <a:gd name="T9" fmla="*/ 0 h 728"/>
                <a:gd name="T10" fmla="*/ 0 w 479"/>
                <a:gd name="T11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728">
                  <a:moveTo>
                    <a:pt x="0" y="0"/>
                  </a:moveTo>
                  <a:lnTo>
                    <a:pt x="0" y="547"/>
                  </a:lnTo>
                  <a:lnTo>
                    <a:pt x="240" y="728"/>
                  </a:lnTo>
                  <a:lnTo>
                    <a:pt x="479" y="547"/>
                  </a:lnTo>
                  <a:lnTo>
                    <a:pt x="4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Source Sans Pro" charset="0"/>
                </a:rPr>
                <a:t>01</a:t>
              </a: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167384" y="3407771"/>
              <a:ext cx="571310" cy="883800"/>
            </a:xfrm>
            <a:custGeom>
              <a:avLst/>
              <a:gdLst>
                <a:gd name="T0" fmla="*/ 0 w 479"/>
                <a:gd name="T1" fmla="*/ 741 h 741"/>
                <a:gd name="T2" fmla="*/ 0 w 479"/>
                <a:gd name="T3" fmla="*/ 186 h 741"/>
                <a:gd name="T4" fmla="*/ 239 w 479"/>
                <a:gd name="T5" fmla="*/ 0 h 741"/>
                <a:gd name="T6" fmla="*/ 479 w 479"/>
                <a:gd name="T7" fmla="*/ 186 h 741"/>
                <a:gd name="T8" fmla="*/ 479 w 479"/>
                <a:gd name="T9" fmla="*/ 741 h 741"/>
                <a:gd name="T10" fmla="*/ 0 w 479"/>
                <a:gd name="T11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741">
                  <a:moveTo>
                    <a:pt x="0" y="741"/>
                  </a:moveTo>
                  <a:lnTo>
                    <a:pt x="0" y="186"/>
                  </a:lnTo>
                  <a:lnTo>
                    <a:pt x="239" y="0"/>
                  </a:lnTo>
                  <a:lnTo>
                    <a:pt x="479" y="186"/>
                  </a:lnTo>
                  <a:lnTo>
                    <a:pt x="479" y="741"/>
                  </a:lnTo>
                  <a:lnTo>
                    <a:pt x="0" y="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linea-basic-10" panose="02000509000000000000" pitchFamily="49" charset="0"/>
                </a:rPr>
                <a:t>F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12642" y="1706017"/>
            <a:ext cx="3199359" cy="4487357"/>
            <a:chOff x="539338" y="1466173"/>
            <a:chExt cx="3199359" cy="448735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653577" y="1466173"/>
              <a:ext cx="2308793" cy="1149775"/>
            </a:xfrm>
            <a:custGeom>
              <a:avLst/>
              <a:gdLst>
                <a:gd name="T0" fmla="*/ 479 w 2370"/>
                <a:gd name="T1" fmla="*/ 0 h 964"/>
                <a:gd name="T2" fmla="*/ 0 w 2370"/>
                <a:gd name="T3" fmla="*/ 0 h 964"/>
                <a:gd name="T4" fmla="*/ 1891 w 2370"/>
                <a:gd name="T5" fmla="*/ 964 h 964"/>
                <a:gd name="T6" fmla="*/ 2370 w 2370"/>
                <a:gd name="T7" fmla="*/ 964 h 964"/>
                <a:gd name="T8" fmla="*/ 479 w 2370"/>
                <a:gd name="T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0" h="964">
                  <a:moveTo>
                    <a:pt x="479" y="0"/>
                  </a:moveTo>
                  <a:lnTo>
                    <a:pt x="0" y="0"/>
                  </a:lnTo>
                  <a:lnTo>
                    <a:pt x="1891" y="964"/>
                  </a:lnTo>
                  <a:lnTo>
                    <a:pt x="2370" y="964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1717215" y="4494843"/>
              <a:ext cx="1830612" cy="1149775"/>
            </a:xfrm>
            <a:custGeom>
              <a:avLst/>
              <a:gdLst>
                <a:gd name="T0" fmla="*/ 479 w 2370"/>
                <a:gd name="T1" fmla="*/ 0 h 964"/>
                <a:gd name="T2" fmla="*/ 0 w 2370"/>
                <a:gd name="T3" fmla="*/ 0 h 964"/>
                <a:gd name="T4" fmla="*/ 1891 w 2370"/>
                <a:gd name="T5" fmla="*/ 964 h 964"/>
                <a:gd name="T6" fmla="*/ 2370 w 2370"/>
                <a:gd name="T7" fmla="*/ 964 h 964"/>
                <a:gd name="T8" fmla="*/ 479 w 2370"/>
                <a:gd name="T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0" h="964">
                  <a:moveTo>
                    <a:pt x="479" y="0"/>
                  </a:moveTo>
                  <a:lnTo>
                    <a:pt x="0" y="0"/>
                  </a:lnTo>
                  <a:lnTo>
                    <a:pt x="1891" y="964"/>
                  </a:lnTo>
                  <a:lnTo>
                    <a:pt x="2370" y="964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66303" y="2596926"/>
              <a:ext cx="2486739" cy="33178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182880" tIns="182880" rIns="182880" bIns="182880">
              <a:spAutoFit/>
            </a:bodyPr>
            <a:lstStyle/>
            <a:p>
              <a:pPr marL="171446" indent="-171446">
                <a:lnSpc>
                  <a:spcPct val="13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Source Sans Pro" charset="0"/>
                </a:rPr>
                <a:t>遍历数据的过程中，进行分词处理，敏感词分析，评论趋势，情感分析等</a:t>
              </a:r>
              <a:endParaRPr lang="en-US" sz="1200" dirty="0">
                <a:latin typeface="Source Sans Pro" charset="0"/>
              </a:endParaRPr>
            </a:p>
            <a:p>
              <a:pPr marL="171446" indent="-171446">
                <a:lnSpc>
                  <a:spcPct val="13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Source Sans Pro" charset="0"/>
                </a:rPr>
                <a:t>使用结巴分词进行中文分词，过滤无效的数据，在使用</a:t>
              </a:r>
              <a:r>
                <a:rPr lang="en-US" altLang="zh-CN" sz="1200" dirty="0" smtClean="0">
                  <a:latin typeface="Source Sans Pro" charset="0"/>
                </a:rPr>
                <a:t>Count</a:t>
              </a:r>
              <a:r>
                <a:rPr lang="zh-CN" altLang="en-US" sz="1200" dirty="0" smtClean="0">
                  <a:latin typeface="Source Sans Pro" charset="0"/>
                </a:rPr>
                <a:t>计数器，计算以便得到词云数据</a:t>
              </a:r>
              <a:endParaRPr lang="en-US" sz="1200" dirty="0">
                <a:latin typeface="Source Sans Pro" charset="0"/>
              </a:endParaRPr>
            </a:p>
            <a:p>
              <a:pPr marL="171446" indent="-171446">
                <a:lnSpc>
                  <a:spcPct val="13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smtClean="0">
                  <a:latin typeface="Source Sans Pro" charset="0"/>
                </a:rPr>
                <a:t> </a:t>
              </a:r>
              <a:r>
                <a:rPr lang="zh-CN" altLang="en-US" sz="1200" dirty="0" smtClean="0">
                  <a:latin typeface="Source Sans Pro" charset="0"/>
                </a:rPr>
                <a:t>遍历四大类敏感词暴恐，反动，名生，色情，查看敏感词占比</a:t>
              </a:r>
              <a:endParaRPr lang="en-US" sz="1200" dirty="0" smtClean="0">
                <a:latin typeface="Source Sans Pro" charset="0"/>
              </a:endParaRPr>
            </a:p>
            <a:p>
              <a:pPr marL="171446" indent="-171446">
                <a:lnSpc>
                  <a:spcPct val="13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Source Sans Pro" charset="0"/>
                </a:rPr>
                <a:t>调用</a:t>
              </a:r>
              <a:r>
                <a:rPr lang="en-US" altLang="zh-CN" sz="1200" dirty="0" err="1" smtClean="0">
                  <a:latin typeface="Source Sans Pro" charset="0"/>
                </a:rPr>
                <a:t>SnowNLP</a:t>
              </a:r>
              <a:r>
                <a:rPr lang="zh-CN" altLang="en-US" sz="1200" dirty="0" smtClean="0">
                  <a:latin typeface="Source Sans Pro" charset="0"/>
                </a:rPr>
                <a:t>情感分析</a:t>
              </a:r>
              <a:endParaRPr lang="en-US" sz="1200" dirty="0">
                <a:latin typeface="Source Sans Pro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6303" y="1612041"/>
              <a:ext cx="2486739" cy="98488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243840" tIns="121920" rIns="243840" bIns="121920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数据分析处理传给前端</a:t>
              </a:r>
              <a:endParaRPr lang="en-US" sz="2400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539338" y="1466173"/>
              <a:ext cx="571310" cy="868295"/>
            </a:xfrm>
            <a:custGeom>
              <a:avLst/>
              <a:gdLst>
                <a:gd name="T0" fmla="*/ 0 w 479"/>
                <a:gd name="T1" fmla="*/ 0 h 728"/>
                <a:gd name="T2" fmla="*/ 0 w 479"/>
                <a:gd name="T3" fmla="*/ 547 h 728"/>
                <a:gd name="T4" fmla="*/ 240 w 479"/>
                <a:gd name="T5" fmla="*/ 728 h 728"/>
                <a:gd name="T6" fmla="*/ 479 w 479"/>
                <a:gd name="T7" fmla="*/ 547 h 728"/>
                <a:gd name="T8" fmla="*/ 479 w 479"/>
                <a:gd name="T9" fmla="*/ 0 h 728"/>
                <a:gd name="T10" fmla="*/ 0 w 479"/>
                <a:gd name="T11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728">
                  <a:moveTo>
                    <a:pt x="0" y="0"/>
                  </a:moveTo>
                  <a:lnTo>
                    <a:pt x="0" y="547"/>
                  </a:lnTo>
                  <a:lnTo>
                    <a:pt x="240" y="728"/>
                  </a:lnTo>
                  <a:lnTo>
                    <a:pt x="479" y="547"/>
                  </a:lnTo>
                  <a:lnTo>
                    <a:pt x="4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Source Sans Pro" charset="0"/>
                </a:rPr>
                <a:t>02</a:t>
              </a: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3167387" y="5069730"/>
              <a:ext cx="571310" cy="883800"/>
            </a:xfrm>
            <a:custGeom>
              <a:avLst/>
              <a:gdLst>
                <a:gd name="T0" fmla="*/ 0 w 479"/>
                <a:gd name="T1" fmla="*/ 741 h 741"/>
                <a:gd name="T2" fmla="*/ 0 w 479"/>
                <a:gd name="T3" fmla="*/ 186 h 741"/>
                <a:gd name="T4" fmla="*/ 239 w 479"/>
                <a:gd name="T5" fmla="*/ 0 h 741"/>
                <a:gd name="T6" fmla="*/ 479 w 479"/>
                <a:gd name="T7" fmla="*/ 186 h 741"/>
                <a:gd name="T8" fmla="*/ 479 w 479"/>
                <a:gd name="T9" fmla="*/ 741 h 741"/>
                <a:gd name="T10" fmla="*/ 0 w 479"/>
                <a:gd name="T11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741">
                  <a:moveTo>
                    <a:pt x="0" y="741"/>
                  </a:moveTo>
                  <a:lnTo>
                    <a:pt x="0" y="186"/>
                  </a:lnTo>
                  <a:lnTo>
                    <a:pt x="239" y="0"/>
                  </a:lnTo>
                  <a:lnTo>
                    <a:pt x="479" y="186"/>
                  </a:lnTo>
                  <a:lnTo>
                    <a:pt x="479" y="741"/>
                  </a:lnTo>
                  <a:lnTo>
                    <a:pt x="0" y="7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linea-basic-10" panose="02000509000000000000" pitchFamily="49" charset="0"/>
                </a:rPr>
                <a:t>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938806" y="1706017"/>
            <a:ext cx="3129020" cy="2825398"/>
            <a:chOff x="539338" y="1466173"/>
            <a:chExt cx="3129020" cy="2825398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653577" y="1466173"/>
              <a:ext cx="2308793" cy="1149775"/>
            </a:xfrm>
            <a:custGeom>
              <a:avLst/>
              <a:gdLst>
                <a:gd name="T0" fmla="*/ 479 w 2370"/>
                <a:gd name="T1" fmla="*/ 0 h 964"/>
                <a:gd name="T2" fmla="*/ 0 w 2370"/>
                <a:gd name="T3" fmla="*/ 0 h 964"/>
                <a:gd name="T4" fmla="*/ 1891 w 2370"/>
                <a:gd name="T5" fmla="*/ 964 h 964"/>
                <a:gd name="T6" fmla="*/ 2370 w 2370"/>
                <a:gd name="T7" fmla="*/ 964 h 964"/>
                <a:gd name="T8" fmla="*/ 479 w 2370"/>
                <a:gd name="T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0" h="964">
                  <a:moveTo>
                    <a:pt x="479" y="0"/>
                  </a:moveTo>
                  <a:lnTo>
                    <a:pt x="0" y="0"/>
                  </a:lnTo>
                  <a:lnTo>
                    <a:pt x="1891" y="964"/>
                  </a:lnTo>
                  <a:lnTo>
                    <a:pt x="2370" y="964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646876" y="3141796"/>
              <a:ext cx="1830612" cy="1149775"/>
            </a:xfrm>
            <a:custGeom>
              <a:avLst/>
              <a:gdLst>
                <a:gd name="T0" fmla="*/ 479 w 2370"/>
                <a:gd name="T1" fmla="*/ 0 h 964"/>
                <a:gd name="T2" fmla="*/ 0 w 2370"/>
                <a:gd name="T3" fmla="*/ 0 h 964"/>
                <a:gd name="T4" fmla="*/ 1891 w 2370"/>
                <a:gd name="T5" fmla="*/ 964 h 964"/>
                <a:gd name="T6" fmla="*/ 2370 w 2370"/>
                <a:gd name="T7" fmla="*/ 964 h 964"/>
                <a:gd name="T8" fmla="*/ 479 w 2370"/>
                <a:gd name="T9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0" h="964">
                  <a:moveTo>
                    <a:pt x="479" y="0"/>
                  </a:moveTo>
                  <a:lnTo>
                    <a:pt x="0" y="0"/>
                  </a:lnTo>
                  <a:lnTo>
                    <a:pt x="1891" y="964"/>
                  </a:lnTo>
                  <a:lnTo>
                    <a:pt x="2370" y="964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66303" y="2596926"/>
              <a:ext cx="2486739" cy="143218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182880" tIns="182880" rIns="182880" bIns="182880">
              <a:spAutoFit/>
            </a:bodyPr>
            <a:lstStyle/>
            <a:p>
              <a:pPr marL="171446" indent="-171446">
                <a:lnSpc>
                  <a:spcPct val="13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Source Sans Pro" charset="0"/>
                </a:rPr>
                <a:t>后台数据封装成</a:t>
              </a:r>
              <a:r>
                <a:rPr lang="en-US" altLang="zh-CN" sz="1200" dirty="0" err="1" smtClean="0">
                  <a:latin typeface="Source Sans Pro" charset="0"/>
                </a:rPr>
                <a:t>Json</a:t>
              </a:r>
              <a:r>
                <a:rPr lang="zh-CN" altLang="en-US" sz="1200" dirty="0" smtClean="0">
                  <a:latin typeface="Source Sans Pro" charset="0"/>
                </a:rPr>
                <a:t>格式传到</a:t>
              </a:r>
              <a:r>
                <a:rPr lang="en-US" altLang="zh-CN" sz="1200" dirty="0" err="1" smtClean="0">
                  <a:latin typeface="Source Sans Pro" charset="0"/>
                </a:rPr>
                <a:t>Vuex</a:t>
              </a:r>
              <a:endParaRPr lang="en-US" sz="1200" dirty="0">
                <a:latin typeface="Source Sans Pro" charset="0"/>
              </a:endParaRPr>
            </a:p>
            <a:p>
              <a:pPr marL="171446" indent="-171446">
                <a:lnSpc>
                  <a:spcPct val="130000"/>
                </a:lnSpc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Source Sans Pro" charset="0"/>
                </a:rPr>
                <a:t>从</a:t>
              </a:r>
              <a:r>
                <a:rPr lang="en-US" altLang="zh-CN" sz="1200" dirty="0" err="1" smtClean="0">
                  <a:latin typeface="Source Sans Pro" charset="0"/>
                </a:rPr>
                <a:t>Vuex</a:t>
              </a:r>
              <a:r>
                <a:rPr lang="zh-CN" altLang="en-US" sz="1200" dirty="0" smtClean="0">
                  <a:latin typeface="Source Sans Pro" charset="0"/>
                </a:rPr>
                <a:t>拉取数据利用</a:t>
              </a:r>
              <a:r>
                <a:rPr lang="en-US" altLang="zh-CN" sz="1200" dirty="0" err="1" smtClean="0">
                  <a:latin typeface="Source Sans Pro" charset="0"/>
                </a:rPr>
                <a:t>Vue</a:t>
              </a:r>
              <a:r>
                <a:rPr lang="en-US" altLang="zh-CN" sz="1200" dirty="0" smtClean="0">
                  <a:latin typeface="Source Sans Pro" charset="0"/>
                </a:rPr>
                <a:t>-chart</a:t>
              </a:r>
              <a:r>
                <a:rPr lang="zh-CN" altLang="en-US" sz="1200" dirty="0" smtClean="0">
                  <a:latin typeface="Source Sans Pro" charset="0"/>
                </a:rPr>
                <a:t>，生成可视化图表</a:t>
              </a:r>
              <a:endParaRPr lang="en-US" sz="1200" dirty="0">
                <a:latin typeface="Source Sans Pro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66303" y="1612041"/>
              <a:ext cx="2486739" cy="98488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243840" tIns="121920" rIns="243840" bIns="121920" rtlCol="0">
              <a:spAutoFit/>
            </a:bodyPr>
            <a:lstStyle/>
            <a:p>
              <a:r>
                <a:rPr lang="en-US" altLang="zh-CN" sz="2400" dirty="0" err="1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Vue</a:t>
              </a:r>
              <a:r>
                <a:rPr lang="zh-CN" altLang="en-US" sz="2400" dirty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集成可视化</a:t>
              </a:r>
              <a:r>
                <a:rPr lang="en-US" altLang="zh-CN" sz="2400" dirty="0" err="1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Vue</a:t>
              </a:r>
              <a:r>
                <a:rPr lang="en-US" altLang="zh-CN" sz="2400" dirty="0">
                  <a:solidFill>
                    <a:srgbClr val="FFFFFF"/>
                  </a:solidFill>
                  <a:latin typeface="Bebas Neue" charset="0"/>
                  <a:ea typeface="Bebas Neue" charset="0"/>
                  <a:cs typeface="Bebas Neue" charset="0"/>
                </a:rPr>
                <a:t>-chart</a:t>
              </a:r>
              <a:endParaRPr lang="en-US" altLang="zh-CN" sz="2400" dirty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539338" y="1466173"/>
              <a:ext cx="571310" cy="868295"/>
            </a:xfrm>
            <a:custGeom>
              <a:avLst/>
              <a:gdLst>
                <a:gd name="T0" fmla="*/ 0 w 479"/>
                <a:gd name="T1" fmla="*/ 0 h 728"/>
                <a:gd name="T2" fmla="*/ 0 w 479"/>
                <a:gd name="T3" fmla="*/ 547 h 728"/>
                <a:gd name="T4" fmla="*/ 240 w 479"/>
                <a:gd name="T5" fmla="*/ 728 h 728"/>
                <a:gd name="T6" fmla="*/ 479 w 479"/>
                <a:gd name="T7" fmla="*/ 547 h 728"/>
                <a:gd name="T8" fmla="*/ 479 w 479"/>
                <a:gd name="T9" fmla="*/ 0 h 728"/>
                <a:gd name="T10" fmla="*/ 0 w 479"/>
                <a:gd name="T11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728">
                  <a:moveTo>
                    <a:pt x="0" y="0"/>
                  </a:moveTo>
                  <a:lnTo>
                    <a:pt x="0" y="547"/>
                  </a:lnTo>
                  <a:lnTo>
                    <a:pt x="240" y="728"/>
                  </a:lnTo>
                  <a:lnTo>
                    <a:pt x="479" y="547"/>
                  </a:lnTo>
                  <a:lnTo>
                    <a:pt x="4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Source Sans Pro" charset="0"/>
                </a:rPr>
                <a:t>03</a:t>
              </a: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097048" y="3407771"/>
              <a:ext cx="571310" cy="883800"/>
            </a:xfrm>
            <a:custGeom>
              <a:avLst/>
              <a:gdLst>
                <a:gd name="T0" fmla="*/ 0 w 479"/>
                <a:gd name="T1" fmla="*/ 741 h 741"/>
                <a:gd name="T2" fmla="*/ 0 w 479"/>
                <a:gd name="T3" fmla="*/ 186 h 741"/>
                <a:gd name="T4" fmla="*/ 239 w 479"/>
                <a:gd name="T5" fmla="*/ 0 h 741"/>
                <a:gd name="T6" fmla="*/ 479 w 479"/>
                <a:gd name="T7" fmla="*/ 186 h 741"/>
                <a:gd name="T8" fmla="*/ 479 w 479"/>
                <a:gd name="T9" fmla="*/ 741 h 741"/>
                <a:gd name="T10" fmla="*/ 0 w 479"/>
                <a:gd name="T11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741">
                  <a:moveTo>
                    <a:pt x="0" y="741"/>
                  </a:moveTo>
                  <a:lnTo>
                    <a:pt x="0" y="186"/>
                  </a:lnTo>
                  <a:lnTo>
                    <a:pt x="239" y="0"/>
                  </a:lnTo>
                  <a:lnTo>
                    <a:pt x="479" y="186"/>
                  </a:lnTo>
                  <a:lnTo>
                    <a:pt x="479" y="741"/>
                  </a:lnTo>
                  <a:lnTo>
                    <a:pt x="0" y="7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800" dirty="0" err="1">
                  <a:solidFill>
                    <a:srgbClr val="FFFFFF"/>
                  </a:solidFill>
                  <a:latin typeface="linea-basic-10" panose="02000509000000000000" pitchFamily="49" charset="0"/>
                </a:rPr>
                <a:t>i</a:t>
              </a:r>
              <a:endParaRPr lang="en-US" sz="2800" dirty="0">
                <a:solidFill>
                  <a:srgbClr val="FFFFFF"/>
                </a:solidFill>
                <a:latin typeface="linea-basic-10" panose="02000509000000000000" pitchFamily="49" charset="0"/>
              </a:endParaRPr>
            </a:p>
          </p:txBody>
        </p:sp>
      </p:grpSp>
      <p:sp>
        <p:nvSpPr>
          <p:cNvPr id="29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04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数据分析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04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9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91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91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4552273" y="1866698"/>
            <a:ext cx="2624137" cy="2055813"/>
            <a:chOff x="4699416" y="1805098"/>
            <a:chExt cx="2624137" cy="2055813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699416" y="1805098"/>
              <a:ext cx="2624137" cy="2055813"/>
            </a:xfrm>
            <a:custGeom>
              <a:avLst/>
              <a:gdLst>
                <a:gd name="T0" fmla="*/ 3 w 227"/>
                <a:gd name="T1" fmla="*/ 68 h 178"/>
                <a:gd name="T2" fmla="*/ 112 w 227"/>
                <a:gd name="T3" fmla="*/ 178 h 178"/>
                <a:gd name="T4" fmla="*/ 227 w 227"/>
                <a:gd name="T5" fmla="*/ 63 h 178"/>
                <a:gd name="T6" fmla="*/ 3 w 227"/>
                <a:gd name="T7" fmla="*/ 58 h 178"/>
                <a:gd name="T8" fmla="*/ 3 w 227"/>
                <a:gd name="T9" fmla="*/ 6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178">
                  <a:moveTo>
                    <a:pt x="3" y="68"/>
                  </a:moveTo>
                  <a:cubicBezTo>
                    <a:pt x="112" y="178"/>
                    <a:pt x="112" y="178"/>
                    <a:pt x="112" y="178"/>
                  </a:cubicBezTo>
                  <a:cubicBezTo>
                    <a:pt x="227" y="63"/>
                    <a:pt x="227" y="63"/>
                    <a:pt x="227" y="63"/>
                  </a:cubicBezTo>
                  <a:cubicBezTo>
                    <a:pt x="166" y="1"/>
                    <a:pt x="67" y="0"/>
                    <a:pt x="3" y="58"/>
                  </a:cubicBezTo>
                  <a:cubicBezTo>
                    <a:pt x="0" y="60"/>
                    <a:pt x="0" y="65"/>
                    <a:pt x="3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539323" y="2200834"/>
              <a:ext cx="939680" cy="1101894"/>
              <a:chOff x="5500759" y="1430934"/>
              <a:chExt cx="939680" cy="110189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500759" y="2132718"/>
                <a:ext cx="939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FFFFFF"/>
                    </a:solidFill>
                    <a:latin typeface="Bebas Neue" charset="0"/>
                    <a:ea typeface="Bebas Neue" charset="0"/>
                    <a:cs typeface="Bebas Neue" charset="0"/>
                  </a:rPr>
                  <a:t>Option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859084" y="1430934"/>
                <a:ext cx="52450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4400" dirty="0">
                    <a:solidFill>
                      <a:srgbClr val="FFFFFF"/>
                    </a:solidFill>
                    <a:latin typeface="linea-basic-10" panose="02000509000000000000" pitchFamily="49" charset="0"/>
                  </a:rPr>
                  <a:t>6</a:t>
                </a:r>
              </a:p>
            </p:txBody>
          </p:sp>
        </p:grpSp>
      </p:grpSp>
      <p:sp>
        <p:nvSpPr>
          <p:cNvPr id="28" name="Right Arrow 27"/>
          <p:cNvSpPr/>
          <p:nvPr/>
        </p:nvSpPr>
        <p:spPr>
          <a:xfrm>
            <a:off x="6798570" y="1755135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>
              <a:latin typeface="Source Sans Pr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800451" y="1578610"/>
            <a:ext cx="20368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Bebas Neue" charset="0"/>
                <a:ea typeface="Bebas Neue" charset="0"/>
                <a:cs typeface="Bebas Neue" charset="0"/>
              </a:rPr>
              <a:t>1</a:t>
            </a:r>
            <a:r>
              <a:rPr lang="zh-CN" altLang="en-US" sz="2400" dirty="0" smtClean="0">
                <a:latin typeface="Bebas Neue" charset="0"/>
                <a:ea typeface="Bebas Neue" charset="0"/>
                <a:cs typeface="Bebas Neue" charset="0"/>
              </a:rPr>
              <a:t>、单个用户微博信息爬虫</a:t>
            </a:r>
            <a:endParaRPr lang="en-US" sz="24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8019373" y="3395383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>
              <a:latin typeface="Source Sans Pr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021252" y="3218857"/>
            <a:ext cx="20218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Bebas Neue" charset="0"/>
                <a:ea typeface="Bebas Neue" charset="0"/>
                <a:cs typeface="Bebas Neue" charset="0"/>
              </a:rPr>
              <a:t>2</a:t>
            </a:r>
            <a:r>
              <a:rPr lang="zh-CN" altLang="en-US" sz="2400" dirty="0" smtClean="0">
                <a:latin typeface="Bebas Neue" charset="0"/>
                <a:ea typeface="Bebas Neue" charset="0"/>
                <a:cs typeface="Bebas Neue" charset="0"/>
              </a:rPr>
              <a:t>、单条微博信息爬虫分析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266186" y="5107031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alpha val="5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>
              <a:latin typeface="Source Sans Pr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268066" y="4930507"/>
            <a:ext cx="2543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Bebas Neue" charset="0"/>
                <a:ea typeface="Bebas Neue" charset="0"/>
                <a:cs typeface="Bebas Neue" charset="0"/>
              </a:rPr>
              <a:t>3</a:t>
            </a:r>
            <a:r>
              <a:rPr lang="zh-CN" altLang="en-US" sz="2400" dirty="0" smtClean="0">
                <a:latin typeface="Bebas Neue" charset="0"/>
                <a:ea typeface="Bebas Neue" charset="0"/>
                <a:cs typeface="Bebas Neue" charset="0"/>
              </a:rPr>
              <a:t>、持续爬虫（可爬虫多个用户）多用户分析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41163" y="3442294"/>
            <a:ext cx="2278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smtClean="0">
                <a:latin typeface="Bebas Neue" charset="0"/>
                <a:ea typeface="Bebas Neue" charset="0"/>
                <a:cs typeface="Bebas Neue" charset="0"/>
              </a:rPr>
              <a:t>5</a:t>
            </a:r>
            <a:r>
              <a:rPr lang="zh-CN" altLang="en-US" sz="2400" dirty="0" smtClean="0">
                <a:latin typeface="Bebas Neue" charset="0"/>
                <a:ea typeface="Bebas Neue" charset="0"/>
                <a:cs typeface="Bebas Neue" charset="0"/>
              </a:rPr>
              <a:t>、已爬虫模块数据查看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35" name="Right Arrow 34"/>
          <p:cNvSpPr/>
          <p:nvPr/>
        </p:nvSpPr>
        <p:spPr>
          <a:xfrm flipH="1">
            <a:off x="3336523" y="3517671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alpha val="6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>
              <a:latin typeface="Source Sans Pro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41163" y="5039794"/>
            <a:ext cx="249536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 smtClean="0">
                <a:latin typeface="Bebas Neue" charset="0"/>
                <a:ea typeface="Bebas Neue" charset="0"/>
                <a:cs typeface="Bebas Neue" charset="0"/>
              </a:rPr>
              <a:t>4</a:t>
            </a:r>
            <a:r>
              <a:rPr lang="zh-CN" altLang="en-US" sz="2400" dirty="0" smtClean="0">
                <a:latin typeface="Bebas Neue" charset="0"/>
                <a:ea typeface="Bebas Neue" charset="0"/>
                <a:cs typeface="Bebas Neue" charset="0"/>
              </a:rPr>
              <a:t>、独立情感分析模块，输入任意中文分析情感值</a:t>
            </a:r>
            <a:endParaRPr lang="en-US" sz="2400" dirty="0">
              <a:latin typeface="Bebas Neue" charset="0"/>
              <a:ea typeface="Bebas Neue" charset="0"/>
              <a:cs typeface="Bebas Neue" charset="0"/>
            </a:endParaRPr>
          </a:p>
          <a:p>
            <a:pPr algn="r">
              <a:lnSpc>
                <a:spcPct val="90000"/>
              </a:lnSpc>
            </a:pPr>
            <a:r>
              <a:rPr lang="en-US" sz="1200" dirty="0" smtClean="0">
                <a:latin typeface="Source Sans Pro" charset="0"/>
              </a:rPr>
              <a:t>.</a:t>
            </a:r>
            <a:endParaRPr lang="en-US" sz="1200" dirty="0">
              <a:latin typeface="Source Sans Pro" charset="0"/>
            </a:endParaRPr>
          </a:p>
        </p:txBody>
      </p:sp>
      <p:sp>
        <p:nvSpPr>
          <p:cNvPr id="37" name="Right Arrow 36"/>
          <p:cNvSpPr/>
          <p:nvPr/>
        </p:nvSpPr>
        <p:spPr>
          <a:xfrm flipH="1">
            <a:off x="3553117" y="5115171"/>
            <a:ext cx="876143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alpha val="6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>
              <a:latin typeface="Source Sans Pro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239785" y="2490585"/>
            <a:ext cx="1825625" cy="2401888"/>
            <a:chOff x="6386928" y="2428986"/>
            <a:chExt cx="1825625" cy="240188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386928" y="2428986"/>
              <a:ext cx="1825625" cy="2401888"/>
            </a:xfrm>
            <a:custGeom>
              <a:avLst/>
              <a:gdLst>
                <a:gd name="T0" fmla="*/ 87 w 158"/>
                <a:gd name="T1" fmla="*/ 3 h 208"/>
                <a:gd name="T2" fmla="*/ 0 w 158"/>
                <a:gd name="T3" fmla="*/ 90 h 208"/>
                <a:gd name="T4" fmla="*/ 114 w 158"/>
                <a:gd name="T5" fmla="*/ 205 h 208"/>
                <a:gd name="T6" fmla="*/ 126 w 158"/>
                <a:gd name="T7" fmla="*/ 203 h 208"/>
                <a:gd name="T8" fmla="*/ 98 w 158"/>
                <a:gd name="T9" fmla="*/ 3 h 208"/>
                <a:gd name="T10" fmla="*/ 87 w 158"/>
                <a:gd name="T11" fmla="*/ 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08">
                  <a:moveTo>
                    <a:pt x="87" y="3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14" y="205"/>
                    <a:pt x="114" y="205"/>
                    <a:pt x="114" y="205"/>
                  </a:cubicBezTo>
                  <a:cubicBezTo>
                    <a:pt x="118" y="208"/>
                    <a:pt x="124" y="207"/>
                    <a:pt x="126" y="203"/>
                  </a:cubicBezTo>
                  <a:cubicBezTo>
                    <a:pt x="158" y="138"/>
                    <a:pt x="148" y="59"/>
                    <a:pt x="98" y="3"/>
                  </a:cubicBezTo>
                  <a:cubicBezTo>
                    <a:pt x="95" y="0"/>
                    <a:pt x="90" y="0"/>
                    <a:pt x="8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879049" y="2971151"/>
              <a:ext cx="939680" cy="1101894"/>
              <a:chOff x="5500759" y="1430934"/>
              <a:chExt cx="939680" cy="1101894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5500759" y="2132718"/>
                <a:ext cx="939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FFFFFF"/>
                    </a:solidFill>
                    <a:latin typeface="Bebas Neue" charset="0"/>
                    <a:ea typeface="Bebas Neue" charset="0"/>
                    <a:cs typeface="Bebas Neue" charset="0"/>
                  </a:rPr>
                  <a:t>Option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859084" y="1430934"/>
                <a:ext cx="52450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4400" dirty="0">
                    <a:solidFill>
                      <a:srgbClr val="FFFFFF"/>
                    </a:solidFill>
                    <a:latin typeface="linea-basic-10" panose="02000509000000000000" pitchFamily="49" charset="0"/>
                  </a:rPr>
                  <a:t>9</a:t>
                </a: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5465084" y="3528809"/>
            <a:ext cx="1965325" cy="1963739"/>
            <a:chOff x="5612228" y="3467211"/>
            <a:chExt cx="1965325" cy="1963738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5612228" y="3467211"/>
              <a:ext cx="1965325" cy="1963738"/>
            </a:xfrm>
            <a:custGeom>
              <a:avLst/>
              <a:gdLst>
                <a:gd name="T0" fmla="*/ 0 w 170"/>
                <a:gd name="T1" fmla="*/ 67 h 170"/>
                <a:gd name="T2" fmla="*/ 103 w 170"/>
                <a:gd name="T3" fmla="*/ 170 h 170"/>
                <a:gd name="T4" fmla="*/ 142 w 170"/>
                <a:gd name="T5" fmla="*/ 142 h 170"/>
                <a:gd name="T6" fmla="*/ 170 w 170"/>
                <a:gd name="T7" fmla="*/ 103 h 170"/>
                <a:gd name="T8" fmla="*/ 67 w 170"/>
                <a:gd name="T9" fmla="*/ 0 h 170"/>
                <a:gd name="T10" fmla="*/ 0 w 170"/>
                <a:gd name="T11" fmla="*/ 6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70">
                  <a:moveTo>
                    <a:pt x="0" y="67"/>
                  </a:moveTo>
                  <a:cubicBezTo>
                    <a:pt x="103" y="170"/>
                    <a:pt x="103" y="170"/>
                    <a:pt x="103" y="170"/>
                  </a:cubicBezTo>
                  <a:cubicBezTo>
                    <a:pt x="117" y="163"/>
                    <a:pt x="130" y="153"/>
                    <a:pt x="142" y="142"/>
                  </a:cubicBezTo>
                  <a:cubicBezTo>
                    <a:pt x="153" y="130"/>
                    <a:pt x="163" y="117"/>
                    <a:pt x="170" y="103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6122581" y="3985088"/>
              <a:ext cx="788999" cy="938276"/>
              <a:chOff x="5601934" y="1430934"/>
              <a:chExt cx="788999" cy="938276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601934" y="2030656"/>
                <a:ext cx="7889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solidFill>
                      <a:srgbClr val="FFFFFF"/>
                    </a:solidFill>
                    <a:latin typeface="Bebas Neue" charset="0"/>
                    <a:ea typeface="Bebas Neue" charset="0"/>
                    <a:cs typeface="Bebas Neue" charset="0"/>
                  </a:rPr>
                  <a:t>Option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920000" y="1430934"/>
                <a:ext cx="4635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3600" dirty="0">
                    <a:solidFill>
                      <a:srgbClr val="FFFFFF"/>
                    </a:solidFill>
                    <a:latin typeface="linea-basic-10" panose="02000509000000000000" pitchFamily="49" charset="0"/>
                  </a:rPr>
                  <a:t>u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482423" y="4303511"/>
            <a:ext cx="2289175" cy="1731963"/>
            <a:chOff x="4629566" y="4241911"/>
            <a:chExt cx="2289175" cy="1731963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629566" y="4241911"/>
              <a:ext cx="2289175" cy="1731963"/>
            </a:xfrm>
            <a:custGeom>
              <a:avLst/>
              <a:gdLst>
                <a:gd name="T0" fmla="*/ 3 w 198"/>
                <a:gd name="T1" fmla="*/ 93 h 150"/>
                <a:gd name="T2" fmla="*/ 192 w 198"/>
                <a:gd name="T3" fmla="*/ 121 h 150"/>
                <a:gd name="T4" fmla="*/ 194 w 198"/>
                <a:gd name="T5" fmla="*/ 109 h 150"/>
                <a:gd name="T6" fmla="*/ 85 w 198"/>
                <a:gd name="T7" fmla="*/ 0 h 150"/>
                <a:gd name="T8" fmla="*/ 3 w 198"/>
                <a:gd name="T9" fmla="*/ 82 h 150"/>
                <a:gd name="T10" fmla="*/ 3 w 198"/>
                <a:gd name="T11" fmla="*/ 9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150">
                  <a:moveTo>
                    <a:pt x="3" y="93"/>
                  </a:moveTo>
                  <a:cubicBezTo>
                    <a:pt x="56" y="141"/>
                    <a:pt x="131" y="150"/>
                    <a:pt x="192" y="121"/>
                  </a:cubicBezTo>
                  <a:cubicBezTo>
                    <a:pt x="196" y="119"/>
                    <a:pt x="198" y="113"/>
                    <a:pt x="194" y="109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0" y="85"/>
                    <a:pt x="0" y="90"/>
                    <a:pt x="3" y="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144887" y="4509874"/>
              <a:ext cx="939680" cy="1101893"/>
              <a:chOff x="5500759" y="1430934"/>
              <a:chExt cx="939680" cy="110189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500759" y="2132717"/>
                <a:ext cx="939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FFFFFF"/>
                    </a:solidFill>
                    <a:latin typeface="Bebas Neue" charset="0"/>
                    <a:ea typeface="Bebas Neue" charset="0"/>
                    <a:cs typeface="Bebas Neue" charset="0"/>
                  </a:rPr>
                  <a:t>Option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859084" y="1430934"/>
                <a:ext cx="52450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4400" dirty="0">
                    <a:solidFill>
                      <a:srgbClr val="FFFFFF"/>
                    </a:solidFill>
                    <a:latin typeface="linea-basic-10" panose="02000509000000000000" pitchFamily="49" charset="0"/>
                  </a:rPr>
                  <a:t>v</a:t>
                </a: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4066497" y="2766811"/>
            <a:ext cx="1779587" cy="2298701"/>
            <a:chOff x="4213641" y="2705211"/>
            <a:chExt cx="1779587" cy="229870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213641" y="2705211"/>
              <a:ext cx="1779587" cy="2298701"/>
            </a:xfrm>
            <a:custGeom>
              <a:avLst/>
              <a:gdLst>
                <a:gd name="T0" fmla="*/ 55 w 154"/>
                <a:gd name="T1" fmla="*/ 199 h 199"/>
                <a:gd name="T2" fmla="*/ 154 w 154"/>
                <a:gd name="T3" fmla="*/ 100 h 199"/>
                <a:gd name="T4" fmla="*/ 55 w 154"/>
                <a:gd name="T5" fmla="*/ 0 h 199"/>
                <a:gd name="T6" fmla="*/ 55 w 154"/>
                <a:gd name="T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99">
                  <a:moveTo>
                    <a:pt x="55" y="199"/>
                  </a:moveTo>
                  <a:cubicBezTo>
                    <a:pt x="154" y="100"/>
                    <a:pt x="154" y="100"/>
                    <a:pt x="154" y="10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55"/>
                    <a:pt x="0" y="144"/>
                    <a:pt x="55" y="1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900" dirty="0">
                <a:latin typeface="Source Sans Pro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565730" y="3235693"/>
              <a:ext cx="939680" cy="1101894"/>
              <a:chOff x="5500759" y="1430934"/>
              <a:chExt cx="939680" cy="1101894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5500759" y="2132718"/>
                <a:ext cx="939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FFFFFF"/>
                    </a:solidFill>
                    <a:latin typeface="Bebas Neue" charset="0"/>
                    <a:ea typeface="Bebas Neue" charset="0"/>
                    <a:cs typeface="Bebas Neue" charset="0"/>
                  </a:rPr>
                  <a:t>Option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59084" y="1430934"/>
                <a:ext cx="52450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4400" dirty="0">
                    <a:solidFill>
                      <a:srgbClr val="FFFFFF"/>
                    </a:solidFill>
                    <a:latin typeface="linea-basic-10" panose="02000509000000000000" pitchFamily="49" charset="0"/>
                  </a:rPr>
                  <a:t>,</a:t>
                </a:r>
              </a:p>
            </p:txBody>
          </p:sp>
        </p:grpSp>
      </p:grpSp>
      <p:sp>
        <p:nvSpPr>
          <p:cNvPr id="55" name="TextBox 76"/>
          <p:cNvSpPr txBox="1"/>
          <p:nvPr/>
        </p:nvSpPr>
        <p:spPr>
          <a:xfrm>
            <a:off x="3453574" y="223013"/>
            <a:ext cx="545122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05 </a:t>
            </a:r>
            <a:r>
              <a:rPr lang="zh-CN" altLang="en-US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最终系统</a:t>
            </a:r>
            <a:r>
              <a:rPr lang="en-US" altLang="zh-CN" sz="2800" dirty="0" smtClean="0">
                <a:solidFill>
                  <a:schemeClr val="accent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</a:t>
            </a:r>
            <a:endParaRPr lang="zh-CN" altLang="en-US" sz="2800" dirty="0">
              <a:solidFill>
                <a:schemeClr val="accent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28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 p14:presetBounceEnd="58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5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58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58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58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2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3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 p14:presetBounceEnd="5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6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0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1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 p14:presetBounceEnd="5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4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5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8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9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/>
          <p:bldP spid="30" grpId="0" animBg="1"/>
          <p:bldP spid="31" grpId="0"/>
          <p:bldP spid="32" grpId="0" animBg="1"/>
          <p:bldP spid="33" grpId="0"/>
          <p:bldP spid="34" grpId="0"/>
          <p:bldP spid="35" grpId="0" animBg="1"/>
          <p:bldP spid="36" grpId="0"/>
          <p:bldP spid="3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/>
          <p:bldP spid="30" grpId="0" animBg="1"/>
          <p:bldP spid="31" grpId="0"/>
          <p:bldP spid="32" grpId="0" animBg="1"/>
          <p:bldP spid="33" grpId="0"/>
          <p:bldP spid="34" grpId="0"/>
          <p:bldP spid="35" grpId="0" animBg="1"/>
          <p:bldP spid="36" grpId="0"/>
          <p:bldP spid="37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Theme">
  <a:themeElements>
    <a:clrScheme name="自定义 385">
      <a:dk1>
        <a:sysClr val="windowText" lastClr="000000"/>
      </a:dk1>
      <a:lt1>
        <a:srgbClr val="3F3F3F"/>
      </a:lt1>
      <a:dk2>
        <a:srgbClr val="000000"/>
      </a:dk2>
      <a:lt2>
        <a:srgbClr val="7F7F7F"/>
      </a:lt2>
      <a:accent1>
        <a:srgbClr val="3872BA"/>
      </a:accent1>
      <a:accent2>
        <a:srgbClr val="E8ACAB"/>
      </a:accent2>
      <a:accent3>
        <a:srgbClr val="82CBE2"/>
      </a:accent3>
      <a:accent4>
        <a:srgbClr val="F0CB75"/>
      </a:accent4>
      <a:accent5>
        <a:srgbClr val="004F8A"/>
      </a:accent5>
      <a:accent6>
        <a:srgbClr val="004F8A"/>
      </a:accent6>
      <a:hlink>
        <a:srgbClr val="004F8A"/>
      </a:hlink>
      <a:folHlink>
        <a:srgbClr val="004F8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12615</TotalTime>
  <Words>793</Words>
  <Application>Microsoft Office PowerPoint</Application>
  <PresentationFormat>宽屏</PresentationFormat>
  <Paragraphs>123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Bebas Neue</vt:lpstr>
      <vt:lpstr>Gill Sans</vt:lpstr>
      <vt:lpstr>GungsuhChe</vt:lpstr>
      <vt:lpstr>linea-basic-10</vt:lpstr>
      <vt:lpstr>Open Sans Extrabold</vt:lpstr>
      <vt:lpstr>Roboto Bold</vt:lpstr>
      <vt:lpstr>Roboto Light</vt:lpstr>
      <vt:lpstr>Roboto Regular</vt:lpstr>
      <vt:lpstr>Signika</vt:lpstr>
      <vt:lpstr>Source Sans Pro</vt:lpstr>
      <vt:lpstr>宋体</vt:lpstr>
      <vt:lpstr>微软雅黑</vt:lpstr>
      <vt:lpstr>张海山锐谐体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Seppel Super</cp:lastModifiedBy>
  <cp:revision>1552</cp:revision>
  <dcterms:created xsi:type="dcterms:W3CDTF">2014-10-20T02:56:18Z</dcterms:created>
  <dcterms:modified xsi:type="dcterms:W3CDTF">2019-05-03T15:14:55Z</dcterms:modified>
</cp:coreProperties>
</file>